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72" r:id="rId4"/>
    <p:sldId id="273" r:id="rId5"/>
    <p:sldId id="261" r:id="rId6"/>
    <p:sldId id="267" r:id="rId7"/>
    <p:sldId id="263" r:id="rId8"/>
    <p:sldId id="275" r:id="rId9"/>
    <p:sldId id="274" r:id="rId10"/>
    <p:sldId id="268"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aliya Sakhnenko" initials="NS" lastIdx="1" clrIdx="0">
    <p:extLst>
      <p:ext uri="{19B8F6BF-5375-455C-9EA6-DF929625EA0E}">
        <p15:presenceInfo xmlns:p15="http://schemas.microsoft.com/office/powerpoint/2012/main" userId="5d950015a5cc56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550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38C15-2568-4230-8E66-7333B2CBCAEE}" v="352" dt="2022-06-01T11:59:00.894"/>
    <p1510:client id="{0D0CB327-1CEA-4284-A3CF-7EAB8771BE30}" v="2308" dt="2022-05-31T18:59:26.667"/>
    <p1510:client id="{4D38B59D-B0E6-4A6F-A1BD-309681CAE1EA}" v="555" dt="2022-05-30T23:02:57.880"/>
    <p1510:client id="{A7E0B4EB-EA1A-475C-89E5-77F8512975F2}" v="34" dt="2022-06-01T13:50:16.304"/>
    <p1510:client id="{AAC57C83-261D-4F4E-A73A-5BEF915CCA1A}" v="708" dt="2022-05-30T22:03:24.7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8BF44-4E5F-462F-8850-37D027CA1017}" type="datetimeFigureOut">
              <a:rPr lang="ru-UA" smtClean="0"/>
              <a:t>06/01/2022</a:t>
            </a:fld>
            <a:endParaRPr lang="ru-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UA"/>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ru-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31DD4-2B2D-4BCA-8759-0DA7CAC92DAD}" type="slidenum">
              <a:rPr lang="ru-UA" smtClean="0"/>
              <a:t>‹#›</a:t>
            </a:fld>
            <a:endParaRPr lang="ru-UA"/>
          </a:p>
        </p:txBody>
      </p:sp>
    </p:spTree>
    <p:extLst>
      <p:ext uri="{BB962C8B-B14F-4D97-AF65-F5344CB8AC3E}">
        <p14:creationId xmlns:p14="http://schemas.microsoft.com/office/powerpoint/2010/main" val="568661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Нужно название переформулировать, чтобы оно более точно отражало, то что сделано</a:t>
            </a:r>
            <a:r>
              <a:rPr lang="en-US"/>
              <a:t>. </a:t>
            </a:r>
          </a:p>
          <a:p>
            <a:endParaRPr lang="ru-UA"/>
          </a:p>
        </p:txBody>
      </p:sp>
      <p:sp>
        <p:nvSpPr>
          <p:cNvPr id="4" name="Номер слайда 3"/>
          <p:cNvSpPr>
            <a:spLocks noGrp="1"/>
          </p:cNvSpPr>
          <p:nvPr>
            <p:ph type="sldNum" sz="quarter" idx="5"/>
          </p:nvPr>
        </p:nvSpPr>
        <p:spPr/>
        <p:txBody>
          <a:bodyPr/>
          <a:lstStyle/>
          <a:p>
            <a:fld id="{8D331DD4-2B2D-4BCA-8759-0DA7CAC92DAD}" type="slidenum">
              <a:rPr lang="ru-UA" smtClean="0"/>
              <a:t>1</a:t>
            </a:fld>
            <a:endParaRPr lang="ru-UA"/>
          </a:p>
        </p:txBody>
      </p:sp>
    </p:spTree>
    <p:extLst>
      <p:ext uri="{BB962C8B-B14F-4D97-AF65-F5344CB8AC3E}">
        <p14:creationId xmlns:p14="http://schemas.microsoft.com/office/powerpoint/2010/main" val="244011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Можно добавить, что 1й метод опирается на субъективную оценку своего состояния пользователем, а 2й и 3й более объективны. </a:t>
            </a:r>
            <a:endParaRPr lang="ru-UA"/>
          </a:p>
        </p:txBody>
      </p:sp>
      <p:sp>
        <p:nvSpPr>
          <p:cNvPr id="4" name="Номер слайда 3"/>
          <p:cNvSpPr>
            <a:spLocks noGrp="1"/>
          </p:cNvSpPr>
          <p:nvPr>
            <p:ph type="sldNum" sz="quarter" idx="5"/>
          </p:nvPr>
        </p:nvSpPr>
        <p:spPr/>
        <p:txBody>
          <a:bodyPr/>
          <a:lstStyle/>
          <a:p>
            <a:fld id="{8D331DD4-2B2D-4BCA-8759-0DA7CAC92DAD}" type="slidenum">
              <a:rPr lang="ru-UA" smtClean="0"/>
              <a:t>2</a:t>
            </a:fld>
            <a:endParaRPr lang="ru-UA"/>
          </a:p>
        </p:txBody>
      </p:sp>
    </p:spTree>
    <p:extLst>
      <p:ext uri="{BB962C8B-B14F-4D97-AF65-F5344CB8AC3E}">
        <p14:creationId xmlns:p14="http://schemas.microsoft.com/office/powerpoint/2010/main" val="158179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Какого то такого типа слайд здесь нужен, а потом начиная со следующего уже конкретно по статьям</a:t>
            </a:r>
          </a:p>
          <a:p>
            <a:endParaRPr lang="ru-UA"/>
          </a:p>
        </p:txBody>
      </p:sp>
      <p:sp>
        <p:nvSpPr>
          <p:cNvPr id="4" name="Номер слайда 3"/>
          <p:cNvSpPr>
            <a:spLocks noGrp="1"/>
          </p:cNvSpPr>
          <p:nvPr>
            <p:ph type="sldNum" sz="quarter" idx="5"/>
          </p:nvPr>
        </p:nvSpPr>
        <p:spPr/>
        <p:txBody>
          <a:bodyPr/>
          <a:lstStyle/>
          <a:p>
            <a:fld id="{8D331DD4-2B2D-4BCA-8759-0DA7CAC92DAD}" type="slidenum">
              <a:rPr lang="ru-UA" smtClean="0"/>
              <a:t>3</a:t>
            </a:fld>
            <a:endParaRPr lang="ru-UA"/>
          </a:p>
        </p:txBody>
      </p:sp>
    </p:spTree>
    <p:extLst>
      <p:ext uri="{BB962C8B-B14F-4D97-AF65-F5344CB8AC3E}">
        <p14:creationId xmlns:p14="http://schemas.microsoft.com/office/powerpoint/2010/main" val="1077127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a:t>Например так можно одним слайдом описать подход</a:t>
            </a:r>
            <a:endParaRPr lang="ru-UA"/>
          </a:p>
        </p:txBody>
      </p:sp>
      <p:sp>
        <p:nvSpPr>
          <p:cNvPr id="4" name="Номер слайда 3"/>
          <p:cNvSpPr>
            <a:spLocks noGrp="1"/>
          </p:cNvSpPr>
          <p:nvPr>
            <p:ph type="sldNum" sz="quarter" idx="5"/>
          </p:nvPr>
        </p:nvSpPr>
        <p:spPr/>
        <p:txBody>
          <a:bodyPr/>
          <a:lstStyle/>
          <a:p>
            <a:fld id="{8D331DD4-2B2D-4BCA-8759-0DA7CAC92DAD}" type="slidenum">
              <a:rPr lang="ru-UA" smtClean="0"/>
              <a:t>4</a:t>
            </a:fld>
            <a:endParaRPr lang="ru-UA"/>
          </a:p>
        </p:txBody>
      </p:sp>
    </p:spTree>
    <p:extLst>
      <p:ext uri="{BB962C8B-B14F-4D97-AF65-F5344CB8AC3E}">
        <p14:creationId xmlns:p14="http://schemas.microsoft.com/office/powerpoint/2010/main" val="3275878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ijet.pl/old_archives/2010/4/62.pdf" TargetMode="External"/><Relationship Id="rId2" Type="http://schemas.openxmlformats.org/officeDocument/2006/relationships/hyperlink" Target="https://nvjournal.ru/article/33-ustrojstvo-slezheniya-za-sostoyaniem-voditelya-/" TargetMode="External"/><Relationship Id="rId1" Type="http://schemas.openxmlformats.org/officeDocument/2006/relationships/slideLayout" Target="../slideLayouts/slideLayout2.xml"/><Relationship Id="rId6" Type="http://schemas.openxmlformats.org/officeDocument/2006/relationships/hyperlink" Target="https://www.mdpi.com/2076-3417/11/19/9195/htm" TargetMode="External"/><Relationship Id="rId5" Type="http://schemas.openxmlformats.org/officeDocument/2006/relationships/hyperlink" Target="https://github.com/jaisayush/Fatigue-Detection-System-Based-On-Behavioural-Characteristics-Of-Driver" TargetMode="External"/><Relationship Id="rId4" Type="http://schemas.openxmlformats.org/officeDocument/2006/relationships/hyperlink" Target="https://ietresearch.onlinelibrary.wiley.com/doi/pdfdirect/10.1049/ipr2.12207"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tugraz.at/fileadmin/user_upload/Institute/ICG/Images/team_bischof/mib/paper_pdfs/2009DivjakMVA.pdf"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hyperlink" Target="https://ietresearch.onlinelibrary.wiley.com/doi/pdfdirect/10.1049/ipr2.12207#section*.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2240" y="605071"/>
            <a:ext cx="9144000" cy="2499112"/>
          </a:xfrm>
        </p:spPr>
        <p:txBody>
          <a:bodyPr>
            <a:normAutofit/>
          </a:bodyPr>
          <a:lstStyle/>
          <a:p>
            <a:r>
              <a:rPr lang="en" sz="4000" b="1" dirty="0">
                <a:latin typeface="Calibri Light"/>
                <a:cs typeface="Calibri Light"/>
              </a:rPr>
              <a:t>Analysis</a:t>
            </a:r>
            <a:r>
              <a:rPr lang="en" sz="4000" b="1" dirty="0">
                <a:ea typeface="+mj-lt"/>
                <a:cs typeface="+mj-lt"/>
              </a:rPr>
              <a:t> of fatigue detection algorithms and user focus, using computer vision tools</a:t>
            </a:r>
            <a:endParaRPr lang="en" sz="4000" dirty="0">
              <a:latin typeface="Calibri"/>
              <a:ea typeface="+mj-lt"/>
              <a:cs typeface="Calibri"/>
            </a:endParaRPr>
          </a:p>
          <a:p>
            <a:endParaRPr lang="en-US">
              <a:cs typeface="Calibri Light"/>
            </a:endParaRPr>
          </a:p>
        </p:txBody>
      </p:sp>
      <p:sp>
        <p:nvSpPr>
          <p:cNvPr id="3" name="Subtitle 2"/>
          <p:cNvSpPr>
            <a:spLocks noGrp="1"/>
          </p:cNvSpPr>
          <p:nvPr>
            <p:ph type="subTitle" idx="1"/>
          </p:nvPr>
        </p:nvSpPr>
        <p:spPr>
          <a:xfrm>
            <a:off x="1300066" y="2716403"/>
            <a:ext cx="9144000" cy="3720266"/>
          </a:xfrm>
        </p:spPr>
        <p:txBody>
          <a:bodyPr vert="horz" lIns="91440" tIns="45720" rIns="91440" bIns="45720" rtlCol="0" anchor="t">
            <a:noAutofit/>
          </a:bodyPr>
          <a:lstStyle/>
          <a:p>
            <a:pPr>
              <a:lnSpc>
                <a:spcPct val="100000"/>
              </a:lnSpc>
            </a:pPr>
            <a:r>
              <a:rPr lang="en-US" sz="2800" cap="all" dirty="0">
                <a:latin typeface="Times New Roman"/>
                <a:cs typeface="Times New Roman"/>
              </a:rPr>
              <a:t>Stanislav Skytsiuk</a:t>
            </a:r>
            <a:endParaRPr lang="en-US" sz="2800" dirty="0">
              <a:latin typeface="Times New Roman"/>
              <a:cs typeface="Times New Roman"/>
            </a:endParaRPr>
          </a:p>
          <a:p>
            <a:pPr>
              <a:lnSpc>
                <a:spcPct val="100000"/>
              </a:lnSpc>
            </a:pPr>
            <a:endParaRPr lang="en-US" sz="2800" cap="all">
              <a:latin typeface="Times New Roman"/>
              <a:ea typeface="+mn-lt"/>
              <a:cs typeface="Times New Roman"/>
            </a:endParaRPr>
          </a:p>
          <a:p>
            <a:r>
              <a:rPr lang="en-US" sz="2800" cap="all" dirty="0">
                <a:latin typeface="Times New Roman"/>
                <a:ea typeface="+mn-lt"/>
                <a:cs typeface="+mn-lt"/>
              </a:rPr>
              <a:t>National Technical University of Ukraine</a:t>
            </a:r>
            <a:endParaRPr lang="en-US" dirty="0">
              <a:latin typeface="Times New Roman"/>
              <a:ea typeface="+mn-lt"/>
              <a:cs typeface="+mn-lt"/>
            </a:endParaRPr>
          </a:p>
          <a:p>
            <a:pPr>
              <a:lnSpc>
                <a:spcPct val="100000"/>
              </a:lnSpc>
            </a:pPr>
            <a:r>
              <a:rPr lang="en-US" sz="2800" cap="all" dirty="0">
                <a:latin typeface="Times New Roman"/>
                <a:ea typeface="+mn-lt"/>
                <a:cs typeface="+mn-lt"/>
              </a:rPr>
              <a:t> “Igor Sikorsky Kyiv Polytechnic Institute”</a:t>
            </a:r>
          </a:p>
          <a:p>
            <a:r>
              <a:rPr lang="en" sz="2000" cap="all" dirty="0">
                <a:latin typeface="Times New Roman"/>
                <a:ea typeface="+mn-lt"/>
                <a:cs typeface="+mn-lt"/>
              </a:rPr>
              <a:t>Institute of Applied Systems Analysis</a:t>
            </a:r>
            <a:endParaRPr lang="en-US" sz="2000" dirty="0">
              <a:latin typeface="Times New Roman"/>
              <a:cs typeface="Calibri" panose="020F0502020204030204"/>
            </a:endParaRPr>
          </a:p>
          <a:p>
            <a:pPr>
              <a:lnSpc>
                <a:spcPct val="100000"/>
              </a:lnSpc>
            </a:pPr>
            <a:endParaRPr lang="en-US" sz="2800" cap="all">
              <a:ea typeface="+mn-lt"/>
              <a:cs typeface="+mn-lt"/>
            </a:endParaRPr>
          </a:p>
        </p:txBody>
      </p:sp>
      <p:pic>
        <p:nvPicPr>
          <p:cNvPr id="1028" name="Picture 4">
            <a:extLst>
              <a:ext uri="{FF2B5EF4-FFF2-40B4-BE49-F238E27FC236}">
                <a16:creationId xmlns:a16="http://schemas.microsoft.com/office/drawing/2014/main" id="{8E8A97A0-E6D4-0BA2-4E4F-745C87153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46" y="5079089"/>
            <a:ext cx="1542680" cy="15426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0BB80B-9CF6-EDF0-D110-D71EA4FFCCB1}"/>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4E9C-B9A7-5BAA-31A1-6897515BD84C}"/>
              </a:ext>
            </a:extLst>
          </p:cNvPr>
          <p:cNvSpPr>
            <a:spLocks noGrp="1"/>
          </p:cNvSpPr>
          <p:nvPr>
            <p:ph type="title"/>
          </p:nvPr>
        </p:nvSpPr>
        <p:spPr>
          <a:xfrm>
            <a:off x="1859" y="2711"/>
            <a:ext cx="12188282" cy="610026"/>
          </a:xfrm>
          <a:solidFill>
            <a:schemeClr val="tx2"/>
          </a:solidFill>
        </p:spPr>
        <p:txBody>
          <a:bodyPr>
            <a:normAutofit/>
          </a:bodyPr>
          <a:lstStyle/>
          <a:p>
            <a:r>
              <a:rPr lang="en-US" sz="3200" b="1">
                <a:solidFill>
                  <a:schemeClr val="bg1"/>
                </a:solidFill>
                <a:cs typeface="Calibri Light"/>
              </a:rPr>
              <a:t>References</a:t>
            </a:r>
            <a:endParaRPr lang="en-US" sz="3200" b="1">
              <a:solidFill>
                <a:schemeClr val="bg1"/>
              </a:solidFill>
            </a:endParaRPr>
          </a:p>
        </p:txBody>
      </p:sp>
      <p:sp>
        <p:nvSpPr>
          <p:cNvPr id="3" name="Content Placeholder 2">
            <a:extLst>
              <a:ext uri="{FF2B5EF4-FFF2-40B4-BE49-F238E27FC236}">
                <a16:creationId xmlns:a16="http://schemas.microsoft.com/office/drawing/2014/main" id="{1B9AD7C8-37C6-8DBD-1176-8453A3B2B0FD}"/>
              </a:ext>
            </a:extLst>
          </p:cNvPr>
          <p:cNvSpPr>
            <a:spLocks noGrp="1"/>
          </p:cNvSpPr>
          <p:nvPr>
            <p:ph idx="1"/>
          </p:nvPr>
        </p:nvSpPr>
        <p:spPr>
          <a:xfrm>
            <a:off x="1859" y="794137"/>
            <a:ext cx="12188282" cy="6061191"/>
          </a:xfrm>
        </p:spPr>
        <p:txBody>
          <a:bodyPr vert="horz" lIns="91440" tIns="45720" rIns="91440" bIns="45720" rtlCol="0" anchor="t">
            <a:normAutofit lnSpcReduction="10000"/>
          </a:bodyPr>
          <a:lstStyle/>
          <a:p>
            <a:pPr marL="0" indent="0">
              <a:buNone/>
            </a:pPr>
            <a:r>
              <a:rPr lang="en-US" sz="1800" dirty="0">
                <a:ea typeface="+mn-lt"/>
                <a:cs typeface="+mn-lt"/>
              </a:rPr>
              <a:t>Papers</a:t>
            </a:r>
          </a:p>
          <a:p>
            <a:pPr marL="0" indent="0">
              <a:lnSpc>
                <a:spcPct val="100000"/>
              </a:lnSpc>
              <a:spcBef>
                <a:spcPts val="0"/>
              </a:spcBef>
              <a:buNone/>
            </a:pPr>
            <a:r>
              <a:rPr lang="en-US" sz="1200" dirty="0">
                <a:ea typeface="+mn-lt"/>
                <a:cs typeface="+mn-lt"/>
              </a:rPr>
              <a:t>1.Ghassan Jasim AL-Anizy, Md. Jan Nordin and Mohammed M. </a:t>
            </a:r>
            <a:r>
              <a:rPr lang="en-US" sz="1200" dirty="0" err="1">
                <a:ea typeface="+mn-lt"/>
                <a:cs typeface="+mn-lt"/>
              </a:rPr>
              <a:t>Razooq</a:t>
            </a:r>
            <a:r>
              <a:rPr lang="en-US" sz="1200" dirty="0">
                <a:ea typeface="+mn-lt"/>
                <a:cs typeface="+mn-lt"/>
              </a:rPr>
              <a:t>, 2015. Automatic Driver Drowsiness Detection Using Haar Algorithm and Support Vector Machine Techniques. Asian Journal of Applied Sciences, 8: 149-157.</a:t>
            </a:r>
          </a:p>
          <a:p>
            <a:pPr>
              <a:buNone/>
            </a:pPr>
            <a:r>
              <a:rPr lang="en-US" sz="1200" dirty="0">
                <a:ea typeface="+mn-lt"/>
                <a:cs typeface="+mn-lt"/>
              </a:rPr>
              <a:t>2. Weng, C.H., Lai, Y.H., Lai, S.H.: Driver drowsiness detection via a </a:t>
            </a:r>
            <a:r>
              <a:rPr lang="en-US" sz="1200" dirty="0" err="1">
                <a:ea typeface="+mn-lt"/>
                <a:cs typeface="+mn-lt"/>
              </a:rPr>
              <a:t>hierar-chical</a:t>
            </a:r>
            <a:r>
              <a:rPr lang="en-US" sz="1200" dirty="0">
                <a:ea typeface="+mn-lt"/>
                <a:cs typeface="+mn-lt"/>
              </a:rPr>
              <a:t> temporal deep belief network. In: Asian Conference on ComputerVision, pp. 117–133.Springer (2016)</a:t>
            </a:r>
            <a:endParaRPr lang="en-US"/>
          </a:p>
          <a:p>
            <a:pPr>
              <a:buNone/>
            </a:pPr>
            <a:r>
              <a:rPr lang="en-US" sz="1200" dirty="0">
                <a:ea typeface="+mn-lt"/>
                <a:cs typeface="+mn-lt"/>
              </a:rPr>
              <a:t>3. Jabbar, R., et al.: Real-time driver drowsiness detection for android </a:t>
            </a:r>
            <a:r>
              <a:rPr lang="en-US" sz="1200" dirty="0" err="1">
                <a:ea typeface="+mn-lt"/>
                <a:cs typeface="+mn-lt"/>
              </a:rPr>
              <a:t>appli</a:t>
            </a:r>
            <a:r>
              <a:rPr lang="en-US" sz="1200" dirty="0">
                <a:ea typeface="+mn-lt"/>
                <a:cs typeface="+mn-lt"/>
              </a:rPr>
              <a:t>-cation using deep neural networks techniques. Procedia </a:t>
            </a:r>
            <a:r>
              <a:rPr lang="en-US" sz="1200" dirty="0" err="1">
                <a:ea typeface="+mn-lt"/>
                <a:cs typeface="+mn-lt"/>
              </a:rPr>
              <a:t>Comput</a:t>
            </a:r>
            <a:r>
              <a:rPr lang="en-US" sz="1200" dirty="0">
                <a:ea typeface="+mn-lt"/>
                <a:cs typeface="+mn-lt"/>
              </a:rPr>
              <a:t>. Sci. 130,400–407 (2018)</a:t>
            </a:r>
          </a:p>
          <a:p>
            <a:pPr>
              <a:buNone/>
            </a:pPr>
            <a:r>
              <a:rPr lang="en-US" sz="1200" dirty="0">
                <a:ea typeface="+mn-lt"/>
                <a:cs typeface="+mn-lt"/>
              </a:rPr>
              <a:t>4.  Jabbar, R., et al.: Driver drowsiness detection model using </a:t>
            </a:r>
            <a:r>
              <a:rPr lang="en-US" sz="1200" dirty="0" err="1">
                <a:ea typeface="+mn-lt"/>
                <a:cs typeface="+mn-lt"/>
              </a:rPr>
              <a:t>convolutionalneural</a:t>
            </a:r>
            <a:r>
              <a:rPr lang="en-US" sz="1200" dirty="0">
                <a:ea typeface="+mn-lt"/>
                <a:cs typeface="+mn-lt"/>
              </a:rPr>
              <a:t> networks techniques for android application. In: IEEE Inter-national Conference on Informatics, IoT, and Enabling Technologies (</a:t>
            </a:r>
            <a:r>
              <a:rPr lang="en-US" sz="1200" dirty="0" err="1">
                <a:ea typeface="+mn-lt"/>
                <a:cs typeface="+mn-lt"/>
              </a:rPr>
              <a:t>ICIoT</a:t>
            </a:r>
            <a:r>
              <a:rPr lang="en-US" sz="1200" dirty="0">
                <a:ea typeface="+mn-lt"/>
                <a:cs typeface="+mn-lt"/>
              </a:rPr>
              <a:t>), pp. 237–242.IEEE (2020)</a:t>
            </a:r>
          </a:p>
          <a:p>
            <a:pPr>
              <a:buNone/>
            </a:pPr>
            <a:r>
              <a:rPr lang="en-US" sz="1200" dirty="0">
                <a:cs typeface="Calibri" panose="020F0502020204030204"/>
              </a:rPr>
              <a:t>5. </a:t>
            </a:r>
            <a:r>
              <a:rPr lang="en-US" sz="1200" dirty="0">
                <a:ea typeface="+mn-lt"/>
                <a:cs typeface="+mn-lt"/>
              </a:rPr>
              <a:t> Shih, T.H., Hsu, C.T.: MSTN: Multistage spatial-temporal network for driver drowsiness detection. In: Asian Conference on Computer Vision, pp. 146–153. Springer (2016)</a:t>
            </a:r>
          </a:p>
          <a:p>
            <a:pPr>
              <a:buNone/>
            </a:pPr>
            <a:r>
              <a:rPr lang="en-US" sz="1200" dirty="0">
                <a:ea typeface="+mn-lt"/>
                <a:cs typeface="+mn-lt"/>
              </a:rPr>
              <a:t>6.  Xing, J., et al.: Application of face recognition based on CNN in fatigue driving detection. In: Proceedings of the International Conference on Arti-</a:t>
            </a:r>
            <a:r>
              <a:rPr lang="en-US" sz="1200" dirty="0" err="1">
                <a:ea typeface="+mn-lt"/>
                <a:cs typeface="+mn-lt"/>
              </a:rPr>
              <a:t>ficial</a:t>
            </a:r>
            <a:r>
              <a:rPr lang="en-US" sz="1200" dirty="0">
                <a:ea typeface="+mn-lt"/>
                <a:cs typeface="+mn-lt"/>
              </a:rPr>
              <a:t> Intelligence and Advanced Manufacturing, pp. 1–5 (2019)</a:t>
            </a:r>
          </a:p>
          <a:p>
            <a:pPr>
              <a:buNone/>
            </a:pPr>
            <a:r>
              <a:rPr lang="en-US" sz="1200" dirty="0">
                <a:ea typeface="+mn-lt"/>
                <a:cs typeface="+mn-lt"/>
              </a:rPr>
              <a:t>7. .Li, X., et al.: Fatigue driving detection model based on multi-feature fusion and semi-supervised active learning. IET Intel. Transport Syst. 13(9), 1401–1409 (2019)</a:t>
            </a:r>
            <a:endParaRPr lang="en-US" sz="1200" dirty="0">
              <a:cs typeface="Calibri" panose="020F0502020204030204"/>
            </a:endParaRPr>
          </a:p>
          <a:p>
            <a:pPr marL="0" indent="0">
              <a:lnSpc>
                <a:spcPct val="100000"/>
              </a:lnSpc>
              <a:spcBef>
                <a:spcPts val="0"/>
              </a:spcBef>
              <a:buNone/>
            </a:pPr>
            <a:r>
              <a:rPr lang="en-US" sz="1200" dirty="0">
                <a:ea typeface="+mn-lt"/>
                <a:cs typeface="+mn-lt"/>
              </a:rPr>
              <a:t>8. </a:t>
            </a:r>
            <a:r>
              <a:rPr lang="en-US" sz="1200" dirty="0" err="1">
                <a:ea typeface="+mn-lt"/>
                <a:cs typeface="+mn-lt"/>
              </a:rPr>
              <a:t>M.Divjak</a:t>
            </a:r>
            <a:r>
              <a:rPr lang="en-US" sz="1200" dirty="0">
                <a:ea typeface="+mn-lt"/>
                <a:cs typeface="+mn-lt"/>
              </a:rPr>
              <a:t>, </a:t>
            </a:r>
            <a:r>
              <a:rPr lang="en-US" sz="1200" dirty="0" err="1">
                <a:ea typeface="+mn-lt"/>
                <a:cs typeface="+mn-lt"/>
              </a:rPr>
              <a:t>H.Bischof</a:t>
            </a:r>
            <a:r>
              <a:rPr lang="en-US" sz="1200" dirty="0">
                <a:ea typeface="+mn-lt"/>
                <a:cs typeface="+mn-lt"/>
              </a:rPr>
              <a:t>, Eye blink based fatigue detection for prevention of Computer Vision Syndrome, Proceedings of IAPR Conf. on Machine Vision Applications (MVA), 2009</a:t>
            </a:r>
            <a:endParaRPr lang="en-US" dirty="0">
              <a:cs typeface="Calibri"/>
            </a:endParaRPr>
          </a:p>
          <a:p>
            <a:pPr marL="0" indent="0">
              <a:lnSpc>
                <a:spcPct val="100000"/>
              </a:lnSpc>
              <a:spcBef>
                <a:spcPts val="0"/>
              </a:spcBef>
              <a:buNone/>
            </a:pPr>
            <a:r>
              <a:rPr lang="en-US" sz="1200" dirty="0">
                <a:ea typeface="+mn-lt"/>
                <a:cs typeface="+mn-lt"/>
              </a:rPr>
              <a:t>9. Real time drowsy driver detection using </a:t>
            </a:r>
            <a:r>
              <a:rPr lang="en-US" sz="1200" dirty="0" err="1">
                <a:ea typeface="+mn-lt"/>
                <a:cs typeface="+mn-lt"/>
              </a:rPr>
              <a:t>Haarcascade</a:t>
            </a:r>
            <a:r>
              <a:rPr lang="en-US" sz="1200" dirty="0">
                <a:ea typeface="+mn-lt"/>
                <a:cs typeface="+mn-lt"/>
              </a:rPr>
              <a:t> samples, PES Institute of Technology-South Campus, Bangalore, India, 2022</a:t>
            </a:r>
          </a:p>
          <a:p>
            <a:pPr marL="0" indent="0">
              <a:lnSpc>
                <a:spcPct val="100000"/>
              </a:lnSpc>
              <a:spcBef>
                <a:spcPts val="0"/>
              </a:spcBef>
              <a:buNone/>
            </a:pPr>
            <a:r>
              <a:rPr lang="en-US" sz="1200" dirty="0">
                <a:ea typeface="+mn-lt"/>
                <a:cs typeface="+mn-lt"/>
              </a:rPr>
              <a:t>10. </a:t>
            </a:r>
            <a:r>
              <a:rPr lang="en-US" sz="1200" dirty="0" err="1">
                <a:ea typeface="+mn-lt"/>
                <a:cs typeface="+mn-lt"/>
              </a:rPr>
              <a:t>Tianjun</a:t>
            </a:r>
            <a:r>
              <a:rPr lang="en-US" sz="1200" dirty="0">
                <a:ea typeface="+mn-lt"/>
                <a:cs typeface="+mn-lt"/>
              </a:rPr>
              <a:t> Zhu, Research on a Real-Time Driver Fatigue Detection Algorithm Based on Facial Video Sequences, Department of Mechanical and Automotive Engineering, Zhaoqing University, </a:t>
            </a:r>
            <a:r>
              <a:rPr lang="en-US" sz="1200" dirty="0" err="1">
                <a:ea typeface="+mn-lt"/>
                <a:cs typeface="+mn-lt"/>
              </a:rPr>
              <a:t>Zaoqing</a:t>
            </a:r>
            <a:r>
              <a:rPr lang="en-US" sz="1200" dirty="0">
                <a:ea typeface="+mn-lt"/>
                <a:cs typeface="+mn-lt"/>
              </a:rPr>
              <a:t>, 2022</a:t>
            </a:r>
          </a:p>
          <a:p>
            <a:pPr marL="0" indent="0">
              <a:lnSpc>
                <a:spcPct val="100000"/>
              </a:lnSpc>
              <a:spcBef>
                <a:spcPts val="0"/>
              </a:spcBef>
              <a:buNone/>
            </a:pPr>
            <a:r>
              <a:rPr lang="en-US" sz="1200" dirty="0">
                <a:ea typeface="+mn-lt"/>
                <a:cs typeface="+mn-lt"/>
              </a:rPr>
              <a:t>11. Zhao, G., He, Y., Yang, H., Tao, Y.: Research on fatigue detection based on visual features. IET Image Process. 16, 1044–1053 (2022).</a:t>
            </a:r>
            <a:endParaRPr lang="en-US" sz="1200" dirty="0">
              <a:latin typeface="Calibri"/>
              <a:ea typeface="+mn-lt"/>
              <a:cs typeface="Calibri"/>
            </a:endParaRPr>
          </a:p>
          <a:p>
            <a:pPr marL="0" indent="0">
              <a:lnSpc>
                <a:spcPct val="100000"/>
              </a:lnSpc>
              <a:spcBef>
                <a:spcPts val="0"/>
              </a:spcBef>
              <a:buNone/>
            </a:pPr>
            <a:r>
              <a:rPr lang="en-US" sz="1200" dirty="0">
                <a:ea typeface="+mn-lt"/>
                <a:cs typeface="+mn-lt"/>
              </a:rPr>
              <a:t>12.Ghassan Jasim AL-Anizy, Md. Jan Nordin and Mohammed M. </a:t>
            </a:r>
            <a:r>
              <a:rPr lang="en-US" sz="1200" dirty="0" err="1">
                <a:ea typeface="+mn-lt"/>
                <a:cs typeface="+mn-lt"/>
              </a:rPr>
              <a:t>Razooq</a:t>
            </a:r>
            <a:r>
              <a:rPr lang="en-US" sz="1200" dirty="0">
                <a:ea typeface="+mn-lt"/>
                <a:cs typeface="+mn-lt"/>
              </a:rPr>
              <a:t>, 2015. Automatic Driver Drowsiness Detection Using Haar Algorithm and Support Vector Machine Techniques. </a:t>
            </a:r>
            <a:r>
              <a:rPr lang="en-US" sz="1200" i="1" dirty="0">
                <a:ea typeface="+mn-lt"/>
                <a:cs typeface="+mn-lt"/>
              </a:rPr>
              <a:t>Asian Journal of Applied Sciences, 8: 149-157.</a:t>
            </a:r>
            <a:endParaRPr lang="en-US" sz="1200" dirty="0">
              <a:ea typeface="+mn-lt"/>
              <a:cs typeface="+mn-lt"/>
            </a:endParaRPr>
          </a:p>
          <a:p>
            <a:pPr marL="0" indent="0">
              <a:lnSpc>
                <a:spcPct val="100000"/>
              </a:lnSpc>
              <a:spcBef>
                <a:spcPts val="0"/>
              </a:spcBef>
              <a:buNone/>
            </a:pPr>
            <a:endParaRPr lang="en-US" sz="1200" dirty="0">
              <a:ea typeface="+mn-lt"/>
              <a:cs typeface="+mn-lt"/>
            </a:endParaRPr>
          </a:p>
          <a:p>
            <a:pPr marL="0" indent="0">
              <a:buNone/>
            </a:pPr>
            <a:r>
              <a:rPr lang="en-US" sz="1800" dirty="0">
                <a:ea typeface="+mn-lt"/>
                <a:cs typeface="+mn-lt"/>
              </a:rPr>
              <a:t>Blogs</a:t>
            </a:r>
          </a:p>
          <a:p>
            <a:pPr marL="0" indent="0">
              <a:buNone/>
            </a:pPr>
            <a:r>
              <a:rPr lang="en-US" sz="1200" dirty="0">
                <a:ea typeface="+mn-lt"/>
                <a:cs typeface="+mn-lt"/>
                <a:hlinkClick r:id="rId2"/>
              </a:rPr>
              <a:t>https://nvjournal.ru/article/33-ustrojstvo-slezheniya-za-sostoyaniem-voditelya-/</a:t>
            </a:r>
            <a:endParaRPr lang="en-US" sz="1200" dirty="0">
              <a:ea typeface="+mn-lt"/>
              <a:cs typeface="+mn-lt"/>
            </a:endParaRPr>
          </a:p>
          <a:p>
            <a:pPr marL="0" indent="0">
              <a:buNone/>
            </a:pPr>
            <a:r>
              <a:rPr lang="en-US" sz="1200" dirty="0">
                <a:ea typeface="+mn-lt"/>
                <a:cs typeface="+mn-lt"/>
                <a:hlinkClick r:id="rId3"/>
              </a:rPr>
              <a:t>http://ijet.pl/old_archives/2010/4/62.pdf</a:t>
            </a:r>
            <a:endParaRPr lang="en-US" sz="1200">
              <a:ea typeface="+mn-lt"/>
              <a:cs typeface="+mn-lt"/>
            </a:endParaRPr>
          </a:p>
          <a:p>
            <a:pPr marL="0" indent="0">
              <a:buNone/>
            </a:pPr>
            <a:r>
              <a:rPr lang="en-US" sz="1200" dirty="0">
                <a:ea typeface="+mn-lt"/>
                <a:cs typeface="+mn-lt"/>
                <a:hlinkClick r:id="rId4"/>
              </a:rPr>
              <a:t>https://ietresearch.onlinelibrary.wiley.com/doi/pdfdirect/10.1049/ipr2.12207</a:t>
            </a:r>
            <a:endParaRPr lang="en-US" sz="1200">
              <a:ea typeface="+mn-lt"/>
              <a:cs typeface="+mn-lt"/>
            </a:endParaRPr>
          </a:p>
          <a:p>
            <a:pPr marL="0" indent="0">
              <a:buNone/>
            </a:pPr>
            <a:r>
              <a:rPr lang="en-US" sz="1200" dirty="0">
                <a:ea typeface="+mn-lt"/>
                <a:cs typeface="+mn-lt"/>
                <a:hlinkClick r:id="rId5"/>
              </a:rPr>
              <a:t>https://github.com/jaisayush/Fatigue-Detection-System-Based-On-Behavioural-Characteristics-Of-Driver</a:t>
            </a:r>
            <a:endParaRPr lang="en-US" sz="1200">
              <a:ea typeface="+mn-lt"/>
              <a:cs typeface="+mn-lt"/>
            </a:endParaRPr>
          </a:p>
          <a:p>
            <a:pPr marL="0" indent="0">
              <a:buNone/>
            </a:pPr>
            <a:r>
              <a:rPr lang="en-US" sz="1200" dirty="0">
                <a:ea typeface="+mn-lt"/>
                <a:cs typeface="+mn-lt"/>
                <a:hlinkClick r:id="rId6"/>
              </a:rPr>
              <a:t>https://www.mdpi.com/2076-3417/11/19/9195/htm</a:t>
            </a:r>
            <a:endParaRPr lang="en-US" sz="1200">
              <a:ea typeface="+mn-lt"/>
              <a:cs typeface="+mn-lt"/>
            </a:endParaRPr>
          </a:p>
          <a:p>
            <a:pPr marL="0" indent="0">
              <a:buNone/>
            </a:pP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4E317894-A229-7B61-F223-17B93AD7FC04}"/>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14528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847F1-54F9-5AF4-E327-24699CACECD8}"/>
              </a:ext>
            </a:extLst>
          </p:cNvPr>
          <p:cNvSpPr>
            <a:spLocks noGrp="1"/>
          </p:cNvSpPr>
          <p:nvPr>
            <p:ph idx="1"/>
          </p:nvPr>
        </p:nvSpPr>
        <p:spPr/>
        <p:txBody>
          <a:bodyPr vert="horz" lIns="91440" tIns="45720" rIns="91440" bIns="45720" rtlCol="0" anchor="t">
            <a:normAutofit/>
          </a:bodyPr>
          <a:lstStyle/>
          <a:p>
            <a:pPr marL="0" indent="0" algn="ctr">
              <a:lnSpc>
                <a:spcPct val="100000"/>
              </a:lnSpc>
              <a:buNone/>
            </a:pPr>
            <a:endParaRPr lang="en-US" sz="4800">
              <a:latin typeface="Century Gothic"/>
            </a:endParaRPr>
          </a:p>
          <a:p>
            <a:pPr marL="0" indent="0" algn="ctr">
              <a:lnSpc>
                <a:spcPct val="100000"/>
              </a:lnSpc>
              <a:buNone/>
            </a:pPr>
            <a:endParaRPr lang="en-US" sz="4800">
              <a:latin typeface="Century Gothic"/>
            </a:endParaRPr>
          </a:p>
          <a:p>
            <a:pPr marL="0" indent="0" algn="ctr">
              <a:lnSpc>
                <a:spcPct val="100000"/>
              </a:lnSpc>
              <a:buNone/>
            </a:pPr>
            <a:r>
              <a:rPr lang="en-US" sz="4800">
                <a:latin typeface="Century Gothic"/>
              </a:rPr>
              <a:t>Thank you for attention!</a:t>
            </a:r>
            <a:endParaRPr lang="en-US" sz="4800">
              <a:ea typeface="+mn-lt"/>
              <a:cs typeface="+mn-lt"/>
            </a:endParaRPr>
          </a:p>
          <a:p>
            <a:endParaRPr lang="en-US">
              <a:cs typeface="Calibri"/>
            </a:endParaRPr>
          </a:p>
        </p:txBody>
      </p:sp>
      <p:sp>
        <p:nvSpPr>
          <p:cNvPr id="2" name="Slide Number Placeholder 1">
            <a:extLst>
              <a:ext uri="{FF2B5EF4-FFF2-40B4-BE49-F238E27FC236}">
                <a16:creationId xmlns:a16="http://schemas.microsoft.com/office/drawing/2014/main" id="{D3561806-65E1-439A-C8ED-A576412586B8}"/>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1970519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2C0E-95F5-370D-0868-477E7FEA710C}"/>
              </a:ext>
            </a:extLst>
          </p:cNvPr>
          <p:cNvSpPr>
            <a:spLocks noGrp="1"/>
          </p:cNvSpPr>
          <p:nvPr>
            <p:ph type="title"/>
          </p:nvPr>
        </p:nvSpPr>
        <p:spPr>
          <a:xfrm>
            <a:off x="113027" y="488302"/>
            <a:ext cx="3153978" cy="940365"/>
          </a:xfrm>
        </p:spPr>
        <p:txBody>
          <a:bodyPr>
            <a:normAutofit fontScale="90000"/>
          </a:bodyPr>
          <a:lstStyle/>
          <a:p>
            <a:pPr algn="ctr"/>
            <a:br>
              <a:rPr lang="en-US"/>
            </a:br>
            <a:r>
              <a:rPr lang="en-US" sz="2700">
                <a:solidFill>
                  <a:schemeClr val="accent1">
                    <a:lumMod val="75000"/>
                  </a:schemeClr>
                </a:solidFill>
                <a:latin typeface="+mn-lt"/>
              </a:rPr>
              <a:t>What is fatigue?</a:t>
            </a:r>
          </a:p>
          <a:p>
            <a:pPr algn="ctr"/>
            <a:endParaRPr lang="en-US">
              <a:cs typeface="Calibri Light"/>
            </a:endParaRPr>
          </a:p>
        </p:txBody>
      </p:sp>
      <p:sp>
        <p:nvSpPr>
          <p:cNvPr id="3" name="Content Placeholder 2">
            <a:extLst>
              <a:ext uri="{FF2B5EF4-FFF2-40B4-BE49-F238E27FC236}">
                <a16:creationId xmlns:a16="http://schemas.microsoft.com/office/drawing/2014/main" id="{4516B197-3046-113E-FE32-75B5054AF1F3}"/>
              </a:ext>
            </a:extLst>
          </p:cNvPr>
          <p:cNvSpPr>
            <a:spLocks noGrp="1"/>
          </p:cNvSpPr>
          <p:nvPr>
            <p:ph idx="1"/>
          </p:nvPr>
        </p:nvSpPr>
        <p:spPr>
          <a:xfrm>
            <a:off x="280547" y="1208954"/>
            <a:ext cx="9126894" cy="1760457"/>
          </a:xfrm>
        </p:spPr>
        <p:txBody>
          <a:bodyPr vert="horz" lIns="91440" tIns="45720" rIns="91440" bIns="45720" rtlCol="0" anchor="t">
            <a:normAutofit lnSpcReduction="10000"/>
          </a:bodyPr>
          <a:lstStyle/>
          <a:p>
            <a:pPr>
              <a:buFont typeface="Wingdings" panose="05000000000000000000" pitchFamily="2" charset="2"/>
              <a:buChar char="Ø"/>
            </a:pPr>
            <a:r>
              <a:rPr lang="en-US">
                <a:ea typeface="+mn-lt"/>
                <a:cs typeface="+mn-lt"/>
              </a:rPr>
              <a:t> </a:t>
            </a:r>
            <a:r>
              <a:rPr lang="en-US" sz="2000">
                <a:ea typeface="+mn-lt"/>
                <a:cs typeface="+mn-lt"/>
              </a:rPr>
              <a:t>Fatigue is extreme tiredness resulting from mental or physical exertion or illness.</a:t>
            </a:r>
          </a:p>
          <a:p>
            <a:pPr>
              <a:buFont typeface="Wingdings" panose="05000000000000000000" pitchFamily="2" charset="2"/>
              <a:buChar char="Ø"/>
            </a:pPr>
            <a:r>
              <a:rPr lang="en-US" sz="2000">
                <a:ea typeface="+mn-lt"/>
                <a:cs typeface="+mn-lt"/>
              </a:rPr>
              <a:t> Fatigue can be caused by a number of factors working in combination, such as medical conditions, unhealthy lifestyle choices, workplace problems and stress.</a:t>
            </a:r>
            <a:endParaRPr lang="en-US" sz="2000">
              <a:cs typeface="Calibri" panose="020F0502020204030204"/>
            </a:endParaRPr>
          </a:p>
          <a:p>
            <a:pPr>
              <a:buFont typeface="Wingdings" panose="05000000000000000000" pitchFamily="2" charset="2"/>
              <a:buChar char="Ø"/>
            </a:pPr>
            <a:r>
              <a:rPr lang="en-US" sz="2000">
                <a:ea typeface="+mn-lt"/>
                <a:cs typeface="+mn-lt"/>
              </a:rPr>
              <a:t> Symptoms: lack of energy, constant tiredness or exhaustion; lack of motivation; difficulty with concentration, starting and completing tasks</a:t>
            </a:r>
          </a:p>
          <a:p>
            <a:pPr>
              <a:buFont typeface="Wingdings" panose="05000000000000000000" pitchFamily="2" charset="2"/>
              <a:buChar char="Ø"/>
            </a:pPr>
            <a:endParaRPr lang="en-US" sz="2000">
              <a:ea typeface="+mn-lt"/>
              <a:cs typeface="+mn-lt"/>
            </a:endParaRPr>
          </a:p>
        </p:txBody>
      </p:sp>
      <p:sp>
        <p:nvSpPr>
          <p:cNvPr id="5" name="TextBox 4">
            <a:extLst>
              <a:ext uri="{FF2B5EF4-FFF2-40B4-BE49-F238E27FC236}">
                <a16:creationId xmlns:a16="http://schemas.microsoft.com/office/drawing/2014/main" id="{CF9DF5E5-C5E0-CA8C-AEBA-672D05579CD3}"/>
              </a:ext>
            </a:extLst>
          </p:cNvPr>
          <p:cNvSpPr txBox="1"/>
          <p:nvPr/>
        </p:nvSpPr>
        <p:spPr>
          <a:xfrm>
            <a:off x="2845628" y="3599167"/>
            <a:ext cx="6758453" cy="3416320"/>
          </a:xfrm>
          <a:prstGeom prst="rect">
            <a:avLst/>
          </a:prstGeom>
          <a:noFill/>
        </p:spPr>
        <p:txBody>
          <a:bodyPr wrap="square">
            <a:spAutoFit/>
          </a:bodyPr>
          <a:lstStyle/>
          <a:p>
            <a:pPr marL="285750" indent="-285750">
              <a:buFont typeface="Wingdings" panose="05000000000000000000" pitchFamily="2" charset="2"/>
              <a:buChar char="Ø"/>
            </a:pPr>
            <a:endParaRPr lang="en-US" sz="1800">
              <a:ea typeface="+mn-lt"/>
              <a:cs typeface="+mn-lt"/>
            </a:endParaRPr>
          </a:p>
          <a:p>
            <a:pPr marL="285750" indent="-285750">
              <a:buFont typeface="Wingdings" panose="05000000000000000000" pitchFamily="2" charset="2"/>
              <a:buChar char="Ø"/>
            </a:pPr>
            <a:r>
              <a:rPr lang="en-US">
                <a:ea typeface="+mn-lt"/>
                <a:cs typeface="+mn-lt"/>
              </a:rPr>
              <a:t>P</a:t>
            </a:r>
            <a:r>
              <a:rPr lang="en-US" sz="1800">
                <a:ea typeface="+mn-lt"/>
                <a:cs typeface="+mn-lt"/>
              </a:rPr>
              <a:t>sychology-based approach that generally relies on psychometric questionnaires to evaluate an individual's fatigue level </a:t>
            </a:r>
            <a:endParaRPr lang="en-US">
              <a:ea typeface="+mn-lt"/>
              <a:cs typeface="+mn-lt"/>
            </a:endParaRPr>
          </a:p>
          <a:p>
            <a:pPr marL="285750" indent="-285750">
              <a:buFont typeface="Wingdings" panose="05000000000000000000" pitchFamily="2" charset="2"/>
              <a:buChar char="Ø"/>
            </a:pPr>
            <a:endParaRPr lang="en-US" sz="1800">
              <a:ea typeface="+mn-lt"/>
              <a:cs typeface="+mn-lt"/>
            </a:endParaRPr>
          </a:p>
          <a:p>
            <a:pPr marL="285750" indent="-285750">
              <a:buFont typeface="Wingdings" panose="05000000000000000000" pitchFamily="2" charset="2"/>
              <a:buChar char="Ø"/>
            </a:pPr>
            <a:r>
              <a:rPr lang="en-US">
                <a:ea typeface="+mn-lt"/>
                <a:cs typeface="+mn-lt"/>
              </a:rPr>
              <a:t>P</a:t>
            </a:r>
            <a:r>
              <a:rPr lang="en-US" sz="1800">
                <a:ea typeface="+mn-lt"/>
                <a:cs typeface="+mn-lt"/>
              </a:rPr>
              <a:t>hysiological approach that makes use of bio-signals </a:t>
            </a:r>
            <a:r>
              <a:rPr lang="ru-RU" sz="1800">
                <a:ea typeface="+mn-lt"/>
                <a:cs typeface="+mn-lt"/>
              </a:rPr>
              <a:t>(</a:t>
            </a:r>
            <a:r>
              <a:rPr lang="en-US" sz="1800">
                <a:ea typeface="+mn-lt"/>
                <a:cs typeface="+mn-lt"/>
              </a:rPr>
              <a:t>EEG, ECG etc.</a:t>
            </a:r>
            <a:r>
              <a:rPr lang="ru-RU" sz="1800">
                <a:ea typeface="+mn-lt"/>
                <a:cs typeface="+mn-lt"/>
              </a:rPr>
              <a:t>)</a:t>
            </a:r>
            <a:r>
              <a:rPr lang="en-US" sz="1800">
                <a:ea typeface="+mn-lt"/>
                <a:cs typeface="+mn-lt"/>
              </a:rPr>
              <a:t> associated with fatigue</a:t>
            </a:r>
          </a:p>
          <a:p>
            <a:pPr marL="285750" indent="-285750">
              <a:buFont typeface="Wingdings" panose="05000000000000000000" pitchFamily="2" charset="2"/>
              <a:buChar char="Ø"/>
            </a:pPr>
            <a:endParaRPr lang="en-US">
              <a:ea typeface="+mn-lt"/>
              <a:cs typeface="+mn-lt"/>
            </a:endParaRPr>
          </a:p>
          <a:p>
            <a:pPr marL="285750" indent="-285750">
              <a:buFont typeface="Wingdings" panose="05000000000000000000" pitchFamily="2" charset="2"/>
              <a:buChar char="Ø"/>
            </a:pPr>
            <a:r>
              <a:rPr lang="en-US">
                <a:ea typeface="+mn-lt"/>
                <a:cs typeface="+mn-lt"/>
              </a:rPr>
              <a:t>V</a:t>
            </a:r>
            <a:r>
              <a:rPr lang="en-US" sz="1800">
                <a:ea typeface="+mn-lt"/>
                <a:cs typeface="+mn-lt"/>
              </a:rPr>
              <a:t>ideo-based approach that usually monitors the behavioral and physical status of the driver, such as facial features, head position, reaction time, steering errors, lane deviation, etc. </a:t>
            </a:r>
          </a:p>
          <a:p>
            <a:pPr marL="0" indent="0">
              <a:buNone/>
            </a:pPr>
            <a:endParaRPr lang="en-US" sz="1800">
              <a:ea typeface="+mn-lt"/>
              <a:cs typeface="+mn-lt"/>
            </a:endParaRPr>
          </a:p>
          <a:p>
            <a:pPr marL="0" indent="0">
              <a:buNone/>
            </a:pPr>
            <a:endParaRPr lang="en-US" sz="1800">
              <a:cs typeface="Calibri" panose="020F0502020204030204"/>
            </a:endParaRPr>
          </a:p>
        </p:txBody>
      </p:sp>
      <p:sp>
        <p:nvSpPr>
          <p:cNvPr id="6" name="Title 1">
            <a:extLst>
              <a:ext uri="{FF2B5EF4-FFF2-40B4-BE49-F238E27FC236}">
                <a16:creationId xmlns:a16="http://schemas.microsoft.com/office/drawing/2014/main" id="{38F2E251-3431-4EB0-D399-2C8EDE431EC0}"/>
              </a:ext>
            </a:extLst>
          </p:cNvPr>
          <p:cNvSpPr txBox="1">
            <a:spLocks/>
          </p:cNvSpPr>
          <p:nvPr/>
        </p:nvSpPr>
        <p:spPr>
          <a:xfrm>
            <a:off x="3400951" y="2962674"/>
            <a:ext cx="4110399" cy="908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chemeClr val="accent1">
                    <a:lumMod val="75000"/>
                  </a:schemeClr>
                </a:solidFill>
                <a:latin typeface="Calibri"/>
                <a:cs typeface="Calibri"/>
              </a:rPr>
              <a:t>Methods for fatigue detection</a:t>
            </a:r>
            <a:endParaRPr lang="en-US" sz="2400">
              <a:solidFill>
                <a:schemeClr val="accent1">
                  <a:lumMod val="75000"/>
                </a:schemeClr>
              </a:solidFill>
              <a:cs typeface="Calibri Light" panose="020F0302020204030204"/>
            </a:endParaRPr>
          </a:p>
        </p:txBody>
      </p:sp>
      <p:pic>
        <p:nvPicPr>
          <p:cNvPr id="2050" name="Picture 2" descr="A Light on Physiological Sensors for Efficient Driver Drowsiness Detection  System">
            <a:extLst>
              <a:ext uri="{FF2B5EF4-FFF2-40B4-BE49-F238E27FC236}">
                <a16:creationId xmlns:a16="http://schemas.microsoft.com/office/drawing/2014/main" id="{BF75F1F9-6AA1-4C5D-1EA3-8AFDF7769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53" y="3229979"/>
            <a:ext cx="2475357" cy="14665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river Drowsiness Detection with OpenCV - YouTube">
            <a:extLst>
              <a:ext uri="{FF2B5EF4-FFF2-40B4-BE49-F238E27FC236}">
                <a16:creationId xmlns:a16="http://schemas.microsoft.com/office/drawing/2014/main" id="{323F066A-93A3-BC3B-97D4-04F890E328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53" y="5157845"/>
            <a:ext cx="2543175" cy="142417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270A6FB-DC67-D943-A530-33282BF2D5DE}"/>
              </a:ext>
            </a:extLst>
          </p:cNvPr>
          <p:cNvSpPr txBox="1"/>
          <p:nvPr/>
        </p:nvSpPr>
        <p:spPr>
          <a:xfrm>
            <a:off x="-27878" y="-3594"/>
            <a:ext cx="12192000" cy="584775"/>
          </a:xfrm>
          <a:prstGeom prst="rect">
            <a:avLst/>
          </a:prstGeom>
          <a:solidFill>
            <a:schemeClr val="tx2"/>
          </a:solidFill>
        </p:spPr>
        <p:txBody>
          <a:bodyPr wrap="square" rtlCol="0">
            <a:spAutoFit/>
          </a:bodyPr>
          <a:lstStyle/>
          <a:p>
            <a:r>
              <a:rPr lang="en-US" sz="3200">
                <a:solidFill>
                  <a:schemeClr val="bg1"/>
                </a:solidFill>
              </a:rPr>
              <a:t>Motivation </a:t>
            </a:r>
            <a:r>
              <a:rPr lang="en-US"/>
              <a:t> </a:t>
            </a:r>
          </a:p>
        </p:txBody>
      </p:sp>
      <p:pic>
        <p:nvPicPr>
          <p:cNvPr id="2056" name="Picture 8" descr="Eyes fatigue at work, tired exhausted young asian man suffering from  computer vision syndrome taking off glasses massaging eyes after long  laptop use, overworked man feeling eye strain tension problem Stock Photo |">
            <a:extLst>
              <a:ext uri="{FF2B5EF4-FFF2-40B4-BE49-F238E27FC236}">
                <a16:creationId xmlns:a16="http://schemas.microsoft.com/office/drawing/2014/main" id="{2BD7EE78-DC6F-2B36-BF3F-D4C8E61CC8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7441" y="1208954"/>
            <a:ext cx="2695575" cy="16954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Yes No Images – Browse 60,889 Stock Photos, Vectors, and Video | Adobe Stock">
            <a:extLst>
              <a:ext uri="{FF2B5EF4-FFF2-40B4-BE49-F238E27FC236}">
                <a16:creationId xmlns:a16="http://schemas.microsoft.com/office/drawing/2014/main" id="{3B6D3401-2DEF-4E22-C27F-A65BD93E3C5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9081"/>
          <a:stretch/>
        </p:blipFill>
        <p:spPr bwMode="auto">
          <a:xfrm>
            <a:off x="9450361" y="5536714"/>
            <a:ext cx="569898" cy="5596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1">
            <a:extLst>
              <a:ext uri="{FF2B5EF4-FFF2-40B4-BE49-F238E27FC236}">
                <a16:creationId xmlns:a16="http://schemas.microsoft.com/office/drawing/2014/main" id="{038A857D-87FF-5E74-7C91-65504FC57F95}"/>
              </a:ext>
            </a:extLst>
          </p:cNvPr>
          <p:cNvSpPr>
            <a:spLocks noChangeArrowheads="1"/>
          </p:cNvSpPr>
          <p:nvPr/>
        </p:nvSpPr>
        <p:spPr bwMode="auto">
          <a:xfrm>
            <a:off x="10253490" y="3870806"/>
            <a:ext cx="1569546" cy="255968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err="1">
                <a:ln>
                  <a:noFill/>
                </a:ln>
                <a:solidFill>
                  <a:srgbClr val="202124"/>
                </a:solidFill>
                <a:effectLst/>
              </a:rPr>
              <a:t>requires</a:t>
            </a:r>
            <a:r>
              <a:rPr kumimoji="0" lang="ru-UA" altLang="ru-UA" sz="1400" b="0" i="0" u="none" strike="noStrike" cap="none" normalizeH="0" baseline="0">
                <a:ln>
                  <a:noFill/>
                </a:ln>
                <a:solidFill>
                  <a:srgbClr val="202124"/>
                </a:solidFill>
                <a:effectLst/>
              </a:rPr>
              <a:t> </a:t>
            </a:r>
            <a:r>
              <a:rPr kumimoji="0" lang="ru-UA" altLang="ru-UA" sz="1400" b="0" i="0" u="none" strike="noStrike" cap="none" normalizeH="0" baseline="0" err="1">
                <a:ln>
                  <a:noFill/>
                </a:ln>
                <a:solidFill>
                  <a:srgbClr val="202124"/>
                </a:solidFill>
                <a:effectLst/>
              </a:rPr>
              <a:t>the</a:t>
            </a:r>
            <a:r>
              <a:rPr kumimoji="0" lang="ru-UA" altLang="ru-UA" sz="1400" b="0" i="0" u="none" strike="noStrike" cap="none" normalizeH="0" baseline="0">
                <a:ln>
                  <a:noFill/>
                </a:ln>
                <a:solidFill>
                  <a:srgbClr val="202124"/>
                </a:solidFill>
                <a:effectLst/>
              </a:rPr>
              <a:t> </a:t>
            </a:r>
            <a:r>
              <a:rPr kumimoji="0" lang="ru-UA" altLang="ru-UA" sz="1400" b="0" i="0" u="none" strike="noStrike" cap="none" normalizeH="0" baseline="0" err="1">
                <a:ln>
                  <a:noFill/>
                </a:ln>
                <a:solidFill>
                  <a:srgbClr val="202124"/>
                </a:solidFill>
                <a:effectLst/>
              </a:rPr>
              <a:t>direct</a:t>
            </a:r>
            <a:r>
              <a:rPr kumimoji="0" lang="ru-UA" altLang="ru-UA" sz="1400" b="0" i="0" u="none" strike="noStrike" cap="none" normalizeH="0" baseline="0">
                <a:ln>
                  <a:noFill/>
                </a:ln>
                <a:solidFill>
                  <a:srgbClr val="202124"/>
                </a:solidFill>
                <a:effectLst/>
              </a:rPr>
              <a:t> </a:t>
            </a:r>
            <a:r>
              <a:rPr kumimoji="0" lang="ru-UA" altLang="ru-UA" sz="1400" b="0" i="0" u="none" strike="noStrike" cap="none" normalizeH="0" baseline="0" err="1">
                <a:ln>
                  <a:noFill/>
                </a:ln>
                <a:solidFill>
                  <a:srgbClr val="202124"/>
                </a:solidFill>
                <a:effectLst/>
              </a:rPr>
              <a:t>participation</a:t>
            </a:r>
            <a:r>
              <a:rPr kumimoji="0" lang="ru-UA" altLang="ru-UA" sz="1400" b="0" i="0" u="none" strike="noStrike" cap="none" normalizeH="0" baseline="0">
                <a:ln>
                  <a:noFill/>
                </a:ln>
                <a:solidFill>
                  <a:srgbClr val="202124"/>
                </a:solidFill>
                <a:effectLst/>
              </a:rPr>
              <a:t> </a:t>
            </a:r>
            <a:r>
              <a:rPr kumimoji="0" lang="ru-UA" altLang="ru-UA" sz="1400" b="0" i="0" u="none" strike="noStrike" cap="none" normalizeH="0" baseline="0" err="1">
                <a:ln>
                  <a:noFill/>
                </a:ln>
                <a:solidFill>
                  <a:srgbClr val="202124"/>
                </a:solidFill>
                <a:effectLst/>
              </a:rPr>
              <a:t>of</a:t>
            </a:r>
            <a:r>
              <a:rPr kumimoji="0" lang="ru-UA" altLang="ru-UA" sz="1400" b="0" i="0" u="none" strike="noStrike" cap="none" normalizeH="0" baseline="0">
                <a:ln>
                  <a:noFill/>
                </a:ln>
                <a:solidFill>
                  <a:srgbClr val="202124"/>
                </a:solidFill>
                <a:effectLst/>
              </a:rPr>
              <a:t> </a:t>
            </a:r>
            <a:r>
              <a:rPr kumimoji="0" lang="ru-UA" altLang="ru-UA" sz="1400" b="0" i="0" u="none" strike="noStrike" cap="none" normalizeH="0" baseline="0" err="1">
                <a:ln>
                  <a:noFill/>
                </a:ln>
                <a:solidFill>
                  <a:srgbClr val="202124"/>
                </a:solidFill>
                <a:effectLst/>
              </a:rPr>
              <a:t>the</a:t>
            </a:r>
            <a:r>
              <a:rPr kumimoji="0" lang="ru-UA" altLang="ru-UA" sz="1400" b="0" i="0" u="none" strike="noStrike" cap="none" normalizeH="0" baseline="0">
                <a:ln>
                  <a:noFill/>
                </a:ln>
                <a:solidFill>
                  <a:srgbClr val="202124"/>
                </a:solidFill>
                <a:effectLst/>
              </a:rPr>
              <a:t> </a:t>
            </a:r>
            <a:r>
              <a:rPr kumimoji="0" lang="ru-UA" altLang="ru-UA" sz="1400" b="0" i="0" u="none" strike="noStrike" cap="none" normalizeH="0" baseline="0" err="1">
                <a:ln>
                  <a:noFill/>
                </a:ln>
                <a:solidFill>
                  <a:srgbClr val="202124"/>
                </a:solidFill>
                <a:effectLst/>
              </a:rPr>
              <a:t>user</a:t>
            </a:r>
            <a:endParaRPr lang="ru-RU" altLang="ru-UA" sz="1400">
              <a:solidFill>
                <a:srgbClr val="202124"/>
              </a:solidFill>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ru-RU" altLang="ru-UA" sz="1400" b="0" i="0" u="none" strike="noStrike" cap="none" normalizeH="0" baseline="0">
              <a:ln>
                <a:noFill/>
              </a:ln>
              <a:solidFill>
                <a:srgbClr val="202124"/>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lang="ru-RU" altLang="ru-UA" sz="1400">
              <a:solidFill>
                <a:srgbClr val="202124"/>
              </a:solidFill>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UA" altLang="ru-UA" sz="1400" b="0" i="0" u="none" strike="noStrike" cap="none" normalizeH="0" baseline="0" err="1">
                <a:ln>
                  <a:noFill/>
                </a:ln>
                <a:solidFill>
                  <a:srgbClr val="202124"/>
                </a:solidFill>
                <a:effectLst/>
              </a:rPr>
              <a:t>requires</a:t>
            </a:r>
            <a:r>
              <a:rPr kumimoji="0" lang="ru-UA" altLang="ru-UA" sz="1400" b="0" i="0" u="none" strike="noStrike" cap="none" normalizeH="0" baseline="0">
                <a:ln>
                  <a:noFill/>
                </a:ln>
                <a:solidFill>
                  <a:srgbClr val="202124"/>
                </a:solidFill>
                <a:effectLst/>
              </a:rPr>
              <a:t> </a:t>
            </a:r>
            <a:r>
              <a:rPr kumimoji="0" lang="ru-UA" altLang="ru-UA" sz="1400" b="0" i="0" u="none" strike="noStrike" cap="none" normalizeH="0" baseline="0" err="1">
                <a:ln>
                  <a:noFill/>
                </a:ln>
                <a:solidFill>
                  <a:srgbClr val="202124"/>
                </a:solidFill>
                <a:effectLst/>
              </a:rPr>
              <a:t>wearing</a:t>
            </a:r>
            <a:r>
              <a:rPr kumimoji="0" lang="ru-UA" altLang="ru-UA" sz="1400" b="0" i="0" u="none" strike="noStrike" cap="none" normalizeH="0" baseline="0">
                <a:ln>
                  <a:noFill/>
                </a:ln>
                <a:solidFill>
                  <a:srgbClr val="202124"/>
                </a:solidFill>
                <a:effectLst/>
              </a:rPr>
              <a:t> </a:t>
            </a:r>
            <a:r>
              <a:rPr kumimoji="0" lang="ru-UA" altLang="ru-UA" sz="1400" b="0" i="0" u="none" strike="noStrike" cap="none" normalizeH="0" baseline="0" err="1">
                <a:ln>
                  <a:noFill/>
                </a:ln>
                <a:solidFill>
                  <a:srgbClr val="202124"/>
                </a:solidFill>
                <a:effectLst/>
              </a:rPr>
              <a:t>uncomfortable</a:t>
            </a:r>
            <a:r>
              <a:rPr kumimoji="0" lang="ru-UA" altLang="ru-UA" sz="1400" b="0" i="0" u="none" strike="noStrike" cap="none" normalizeH="0" baseline="0">
                <a:ln>
                  <a:noFill/>
                </a:ln>
                <a:solidFill>
                  <a:srgbClr val="202124"/>
                </a:solidFill>
                <a:effectLst/>
              </a:rPr>
              <a:t> </a:t>
            </a:r>
            <a:r>
              <a:rPr kumimoji="0" lang="ru-UA" altLang="ru-UA" sz="1400" b="0" i="0" u="none" strike="noStrike" cap="none" normalizeH="0" baseline="0" err="1">
                <a:ln>
                  <a:noFill/>
                </a:ln>
                <a:solidFill>
                  <a:srgbClr val="202124"/>
                </a:solidFill>
                <a:effectLst/>
              </a:rPr>
              <a:t>equipment</a:t>
            </a:r>
            <a:endParaRPr kumimoji="0" lang="ru-RU" altLang="ru-UA" sz="1400" b="0" i="0" u="none" strike="noStrike" cap="none" normalizeH="0" baseline="0">
              <a:ln>
                <a:noFill/>
              </a:ln>
              <a:solidFill>
                <a:srgbClr val="202124"/>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lang="ru-RU" altLang="ru-UA" sz="1400">
              <a:solidFill>
                <a:srgbClr val="202124"/>
              </a:solidFill>
            </a:endParaRPr>
          </a:p>
          <a:p>
            <a:pPr marL="0" marR="0" lvl="0" indent="0" algn="ctr" defTabSz="914400" rtl="0" eaLnBrk="0" fontAlgn="base" latinLnBrk="0" hangingPunct="0">
              <a:lnSpc>
                <a:spcPct val="100000"/>
              </a:lnSpc>
              <a:spcBef>
                <a:spcPct val="0"/>
              </a:spcBef>
              <a:spcAft>
                <a:spcPct val="0"/>
              </a:spcAft>
              <a:buClrTx/>
              <a:buSzTx/>
              <a:buFontTx/>
              <a:buNone/>
              <a:tabLst/>
            </a:pPr>
            <a:endParaRPr lang="ru-RU" altLang="ru-UA" sz="1400">
              <a:solidFill>
                <a:srgbClr val="202124"/>
              </a:solidFill>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ru-UA" sz="1400">
                <a:solidFill>
                  <a:srgbClr val="202124"/>
                </a:solidFill>
              </a:rPr>
              <a:t>n</a:t>
            </a:r>
            <a:r>
              <a:rPr kumimoji="0" lang="en-US" altLang="ru-UA" sz="1400" b="0" i="0" u="none" strike="noStrike" cap="none" normalizeH="0" baseline="0">
                <a:ln>
                  <a:noFill/>
                </a:ln>
                <a:solidFill>
                  <a:srgbClr val="202124"/>
                </a:solidFill>
                <a:effectLst/>
              </a:rPr>
              <a:t>o distraction, no inconvenience </a:t>
            </a:r>
            <a:r>
              <a:rPr kumimoji="0" lang="ru-UA" altLang="ru-UA" sz="1400" b="0" i="0" u="none" strike="noStrike" cap="none" normalizeH="0" baseline="0">
                <a:ln>
                  <a:noFill/>
                </a:ln>
                <a:solidFill>
                  <a:schemeClr val="tx1"/>
                </a:solidFill>
                <a:effectLst/>
              </a:rPr>
              <a:t> </a:t>
            </a:r>
          </a:p>
        </p:txBody>
      </p:sp>
      <p:pic>
        <p:nvPicPr>
          <p:cNvPr id="18" name="Picture 10" descr="Yes No Images – Browse 60,889 Stock Photos, Vectors, and Video | Adobe Stock">
            <a:extLst>
              <a:ext uri="{FF2B5EF4-FFF2-40B4-BE49-F238E27FC236}">
                <a16:creationId xmlns:a16="http://schemas.microsoft.com/office/drawing/2014/main" id="{F8D98AC7-1C6B-8E67-DFB8-0A4FE85F4D5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723"/>
          <a:stretch/>
        </p:blipFill>
        <p:spPr bwMode="auto">
          <a:xfrm>
            <a:off x="9590207" y="3953597"/>
            <a:ext cx="540329" cy="55961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Yes No Images – Browse 60,889 Stock Photos, Vectors, and Video | Adobe Stock">
            <a:extLst>
              <a:ext uri="{FF2B5EF4-FFF2-40B4-BE49-F238E27FC236}">
                <a16:creationId xmlns:a16="http://schemas.microsoft.com/office/drawing/2014/main" id="{9D822C95-1C13-F382-D17B-DCDCE929212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723"/>
          <a:stretch/>
        </p:blipFill>
        <p:spPr bwMode="auto">
          <a:xfrm>
            <a:off x="9559727" y="4746156"/>
            <a:ext cx="540329" cy="55961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800E269-8A7B-4AB0-EC8C-71DC605F2E98}"/>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26146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B07844-38EB-9A3D-EF30-FD7585B1C9FE}"/>
              </a:ext>
            </a:extLst>
          </p:cNvPr>
          <p:cNvSpPr txBox="1"/>
          <p:nvPr/>
        </p:nvSpPr>
        <p:spPr>
          <a:xfrm>
            <a:off x="-27878" y="-3594"/>
            <a:ext cx="12192000" cy="584775"/>
          </a:xfrm>
          <a:prstGeom prst="rect">
            <a:avLst/>
          </a:prstGeom>
          <a:solidFill>
            <a:schemeClr val="tx2"/>
          </a:solidFill>
        </p:spPr>
        <p:txBody>
          <a:bodyPr wrap="square" rtlCol="0">
            <a:spAutoFit/>
          </a:bodyPr>
          <a:lstStyle/>
          <a:p>
            <a:r>
              <a:rPr lang="en-US" sz="3200">
                <a:solidFill>
                  <a:schemeClr val="bg1"/>
                </a:solidFill>
              </a:rPr>
              <a:t>General Workflow </a:t>
            </a:r>
            <a:r>
              <a:rPr lang="en-US"/>
              <a:t> </a:t>
            </a:r>
          </a:p>
        </p:txBody>
      </p:sp>
      <p:sp>
        <p:nvSpPr>
          <p:cNvPr id="7" name="TextBox 6">
            <a:extLst>
              <a:ext uri="{FF2B5EF4-FFF2-40B4-BE49-F238E27FC236}">
                <a16:creationId xmlns:a16="http://schemas.microsoft.com/office/drawing/2014/main" id="{A83DBB2A-C62B-5FA6-A739-30D28772F5B4}"/>
              </a:ext>
            </a:extLst>
          </p:cNvPr>
          <p:cNvSpPr txBox="1"/>
          <p:nvPr/>
        </p:nvSpPr>
        <p:spPr>
          <a:xfrm>
            <a:off x="646469" y="1412174"/>
            <a:ext cx="3955028" cy="646331"/>
          </a:xfrm>
          <a:prstGeom prst="rect">
            <a:avLst/>
          </a:prstGeom>
          <a:solidFill>
            <a:schemeClr val="accent1">
              <a:lumMod val="20000"/>
              <a:lumOff val="80000"/>
            </a:schemeClr>
          </a:solidFill>
          <a:ln>
            <a:noFill/>
          </a:ln>
          <a:effectLst>
            <a:outerShdw blurRad="107950" dist="12700" dir="5400000" algn="ctr">
              <a:srgbClr val="000000"/>
            </a:outerShdw>
            <a:softEdge rad="12700"/>
          </a:effectLst>
        </p:spPr>
        <p:txBody>
          <a:bodyPr wrap="square">
            <a:spAutoFit/>
          </a:bodyPr>
          <a:lstStyle/>
          <a:p>
            <a:pPr algn="ctr"/>
            <a:r>
              <a:rPr lang="en-US" b="0" i="0">
                <a:solidFill>
                  <a:srgbClr val="000000"/>
                </a:solidFill>
                <a:effectLst/>
                <a:latin typeface="Overpass"/>
              </a:rPr>
              <a:t>Eye strain and fatigue,</a:t>
            </a:r>
            <a:r>
              <a:rPr lang="ru-RU" b="0" i="0">
                <a:solidFill>
                  <a:srgbClr val="000000"/>
                </a:solidFill>
                <a:effectLst/>
                <a:latin typeface="Overpass"/>
              </a:rPr>
              <a:t> </a:t>
            </a:r>
            <a:r>
              <a:rPr lang="en-US" b="0" i="0">
                <a:solidFill>
                  <a:srgbClr val="000000"/>
                </a:solidFill>
                <a:effectLst/>
                <a:latin typeface="Overpass"/>
              </a:rPr>
              <a:t>that result from prolonged computer use</a:t>
            </a:r>
            <a:endParaRPr lang="ru-UA"/>
          </a:p>
        </p:txBody>
      </p:sp>
      <p:sp>
        <p:nvSpPr>
          <p:cNvPr id="9" name="TextBox 8">
            <a:extLst>
              <a:ext uri="{FF2B5EF4-FFF2-40B4-BE49-F238E27FC236}">
                <a16:creationId xmlns:a16="http://schemas.microsoft.com/office/drawing/2014/main" id="{3EA61A3D-3489-E792-19F6-C45493C79977}"/>
              </a:ext>
            </a:extLst>
          </p:cNvPr>
          <p:cNvSpPr txBox="1"/>
          <p:nvPr/>
        </p:nvSpPr>
        <p:spPr>
          <a:xfrm>
            <a:off x="6314764" y="1387251"/>
            <a:ext cx="3611555" cy="646331"/>
          </a:xfrm>
          <a:prstGeom prst="rect">
            <a:avLst/>
          </a:prstGeom>
          <a:solidFill>
            <a:schemeClr val="accent1">
              <a:lumMod val="20000"/>
              <a:lumOff val="80000"/>
            </a:schemeClr>
          </a:solidFill>
          <a:ln>
            <a:noFill/>
          </a:ln>
          <a:effectLst>
            <a:outerShdw blurRad="107950" dist="12700" dir="5400000" algn="ctr">
              <a:srgbClr val="000000"/>
            </a:outerShdw>
            <a:softEdge rad="12700"/>
          </a:effectLst>
        </p:spPr>
        <p:txBody>
          <a:bodyPr wrap="square">
            <a:spAutoFit/>
          </a:bodyPr>
          <a:lstStyle/>
          <a:p>
            <a:pPr algn="ctr"/>
            <a:r>
              <a:rPr lang="en-US" b="0" i="0">
                <a:solidFill>
                  <a:srgbClr val="000000"/>
                </a:solidFill>
                <a:effectLst/>
                <a:latin typeface="Overpass"/>
              </a:rPr>
              <a:t>Drivers fatigue</a:t>
            </a:r>
          </a:p>
          <a:p>
            <a:pPr algn="l"/>
            <a:r>
              <a:rPr lang="en-US" b="0" i="0">
                <a:solidFill>
                  <a:srgbClr val="000000"/>
                </a:solidFill>
                <a:effectLst/>
                <a:latin typeface="Overpass"/>
              </a:rPr>
              <a:t> </a:t>
            </a:r>
            <a:endParaRPr lang="ru-UA"/>
          </a:p>
        </p:txBody>
      </p:sp>
      <p:sp>
        <p:nvSpPr>
          <p:cNvPr id="10" name="TextBox 9">
            <a:extLst>
              <a:ext uri="{FF2B5EF4-FFF2-40B4-BE49-F238E27FC236}">
                <a16:creationId xmlns:a16="http://schemas.microsoft.com/office/drawing/2014/main" id="{3F75EC17-090F-CBA4-086B-CA95109EE05A}"/>
              </a:ext>
            </a:extLst>
          </p:cNvPr>
          <p:cNvSpPr txBox="1"/>
          <p:nvPr/>
        </p:nvSpPr>
        <p:spPr>
          <a:xfrm>
            <a:off x="4601497" y="614884"/>
            <a:ext cx="2004844" cy="369332"/>
          </a:xfrm>
          <a:prstGeom prst="rect">
            <a:avLst/>
          </a:prstGeom>
          <a:noFill/>
        </p:spPr>
        <p:txBody>
          <a:bodyPr wrap="none" rtlCol="0">
            <a:spAutoFit/>
          </a:bodyPr>
          <a:lstStyle/>
          <a:p>
            <a:r>
              <a:rPr lang="en-US">
                <a:solidFill>
                  <a:schemeClr val="bg1">
                    <a:lumMod val="50000"/>
                  </a:schemeClr>
                </a:solidFill>
              </a:rPr>
              <a:t>Similar applications</a:t>
            </a:r>
            <a:endParaRPr lang="ru-UA">
              <a:solidFill>
                <a:schemeClr val="bg1">
                  <a:lumMod val="50000"/>
                </a:schemeClr>
              </a:solidFill>
            </a:endParaRPr>
          </a:p>
        </p:txBody>
      </p:sp>
      <p:cxnSp>
        <p:nvCxnSpPr>
          <p:cNvPr id="12" name="Прямая со стрелкой 11">
            <a:extLst>
              <a:ext uri="{FF2B5EF4-FFF2-40B4-BE49-F238E27FC236}">
                <a16:creationId xmlns:a16="http://schemas.microsoft.com/office/drawing/2014/main" id="{43BE0C6D-CEA3-DB26-B509-79BC4905EE4A}"/>
              </a:ext>
            </a:extLst>
          </p:cNvPr>
          <p:cNvCxnSpPr>
            <a:stCxn id="10" idx="2"/>
            <a:endCxn id="7" idx="0"/>
          </p:cNvCxnSpPr>
          <p:nvPr/>
        </p:nvCxnSpPr>
        <p:spPr>
          <a:xfrm flipH="1">
            <a:off x="2623983" y="984216"/>
            <a:ext cx="2979936" cy="42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Прямая со стрелкой 13">
            <a:extLst>
              <a:ext uri="{FF2B5EF4-FFF2-40B4-BE49-F238E27FC236}">
                <a16:creationId xmlns:a16="http://schemas.microsoft.com/office/drawing/2014/main" id="{C911FA92-8B70-17A8-2D85-33297B505153}"/>
              </a:ext>
            </a:extLst>
          </p:cNvPr>
          <p:cNvCxnSpPr>
            <a:stCxn id="10" idx="2"/>
            <a:endCxn id="9" idx="0"/>
          </p:cNvCxnSpPr>
          <p:nvPr/>
        </p:nvCxnSpPr>
        <p:spPr>
          <a:xfrm>
            <a:off x="5603919" y="984216"/>
            <a:ext cx="2516623" cy="403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F1531D2-F28D-3D5A-3D51-75DCC643F5C0}"/>
              </a:ext>
            </a:extLst>
          </p:cNvPr>
          <p:cNvSpPr txBox="1"/>
          <p:nvPr/>
        </p:nvSpPr>
        <p:spPr>
          <a:xfrm>
            <a:off x="6606341" y="2516486"/>
            <a:ext cx="3048000" cy="646331"/>
          </a:xfrm>
          <a:prstGeom prst="rect">
            <a:avLst/>
          </a:prstGeom>
          <a:noFill/>
          <a:ln>
            <a:solidFill>
              <a:schemeClr val="accent1">
                <a:lumMod val="75000"/>
              </a:schemeClr>
            </a:solidFill>
          </a:ln>
        </p:spPr>
        <p:txBody>
          <a:bodyPr wrap="square" rtlCol="0">
            <a:spAutoFit/>
          </a:bodyPr>
          <a:lstStyle/>
          <a:p>
            <a:pPr algn="ctr"/>
            <a:r>
              <a:rPr lang="en-US"/>
              <a:t>Well studied,  commercial applications are available</a:t>
            </a:r>
            <a:endParaRPr lang="ru-UA"/>
          </a:p>
        </p:txBody>
      </p:sp>
      <p:sp>
        <p:nvSpPr>
          <p:cNvPr id="18" name="TextBox 17">
            <a:extLst>
              <a:ext uri="{FF2B5EF4-FFF2-40B4-BE49-F238E27FC236}">
                <a16:creationId xmlns:a16="http://schemas.microsoft.com/office/drawing/2014/main" id="{A2E68B1D-7E08-A542-F3A6-FC7BD3222FFC}"/>
              </a:ext>
            </a:extLst>
          </p:cNvPr>
          <p:cNvSpPr txBox="1"/>
          <p:nvPr/>
        </p:nvSpPr>
        <p:spPr>
          <a:xfrm>
            <a:off x="1099983" y="2480483"/>
            <a:ext cx="3048000" cy="923330"/>
          </a:xfrm>
          <a:prstGeom prst="rect">
            <a:avLst/>
          </a:prstGeom>
          <a:noFill/>
          <a:ln>
            <a:solidFill>
              <a:schemeClr val="accent1">
                <a:lumMod val="75000"/>
              </a:schemeClr>
            </a:solidFill>
          </a:ln>
        </p:spPr>
        <p:txBody>
          <a:bodyPr wrap="square" rtlCol="0">
            <a:spAutoFit/>
          </a:bodyPr>
          <a:lstStyle/>
          <a:p>
            <a:pPr algn="ctr"/>
            <a:r>
              <a:rPr lang="en-US"/>
              <a:t>Rare publications, no commercial applications are available</a:t>
            </a:r>
            <a:endParaRPr lang="ru-UA"/>
          </a:p>
        </p:txBody>
      </p:sp>
      <p:cxnSp>
        <p:nvCxnSpPr>
          <p:cNvPr id="20" name="Прямая со стрелкой 19">
            <a:extLst>
              <a:ext uri="{FF2B5EF4-FFF2-40B4-BE49-F238E27FC236}">
                <a16:creationId xmlns:a16="http://schemas.microsoft.com/office/drawing/2014/main" id="{EEE129ED-2F1F-B8FB-66B8-77EC8427FFB4}"/>
              </a:ext>
            </a:extLst>
          </p:cNvPr>
          <p:cNvCxnSpPr>
            <a:stCxn id="18" idx="0"/>
            <a:endCxn id="7" idx="2"/>
          </p:cNvCxnSpPr>
          <p:nvPr/>
        </p:nvCxnSpPr>
        <p:spPr>
          <a:xfrm flipV="1">
            <a:off x="2623983" y="2058505"/>
            <a:ext cx="0" cy="421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a:extLst>
              <a:ext uri="{FF2B5EF4-FFF2-40B4-BE49-F238E27FC236}">
                <a16:creationId xmlns:a16="http://schemas.microsoft.com/office/drawing/2014/main" id="{63A801B4-435E-BB00-6050-2C23BBF149A5}"/>
              </a:ext>
            </a:extLst>
          </p:cNvPr>
          <p:cNvCxnSpPr>
            <a:stCxn id="17" idx="0"/>
            <a:endCxn id="9" idx="2"/>
          </p:cNvCxnSpPr>
          <p:nvPr/>
        </p:nvCxnSpPr>
        <p:spPr>
          <a:xfrm flipH="1" flipV="1">
            <a:off x="8120542" y="2033582"/>
            <a:ext cx="9799" cy="482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55C7D3B-E282-5044-6864-0E53A6DD939B}"/>
              </a:ext>
            </a:extLst>
          </p:cNvPr>
          <p:cNvSpPr txBox="1"/>
          <p:nvPr/>
        </p:nvSpPr>
        <p:spPr>
          <a:xfrm>
            <a:off x="6605958" y="3403813"/>
            <a:ext cx="3048000" cy="923330"/>
          </a:xfrm>
          <a:prstGeom prst="rect">
            <a:avLst/>
          </a:prstGeom>
          <a:noFill/>
          <a:ln>
            <a:solidFill>
              <a:schemeClr val="accent1">
                <a:lumMod val="75000"/>
              </a:schemeClr>
            </a:solidFill>
          </a:ln>
        </p:spPr>
        <p:txBody>
          <a:bodyPr wrap="square" rtlCol="0">
            <a:spAutoFit/>
          </a:bodyPr>
          <a:lstStyle/>
          <a:p>
            <a:r>
              <a:rPr lang="en-US"/>
              <a:t>Some techniques can also be applied to long-time computer workers</a:t>
            </a:r>
            <a:endParaRPr lang="ru-UA"/>
          </a:p>
        </p:txBody>
      </p:sp>
      <p:cxnSp>
        <p:nvCxnSpPr>
          <p:cNvPr id="33" name="Прямая со стрелкой 32">
            <a:extLst>
              <a:ext uri="{FF2B5EF4-FFF2-40B4-BE49-F238E27FC236}">
                <a16:creationId xmlns:a16="http://schemas.microsoft.com/office/drawing/2014/main" id="{D1D2DE73-58E3-F2D6-B353-8FBB3249AF20}"/>
              </a:ext>
            </a:extLst>
          </p:cNvPr>
          <p:cNvCxnSpPr>
            <a:stCxn id="28" idx="0"/>
            <a:endCxn id="17" idx="2"/>
          </p:cNvCxnSpPr>
          <p:nvPr/>
        </p:nvCxnSpPr>
        <p:spPr>
          <a:xfrm flipV="1">
            <a:off x="8129958" y="3162817"/>
            <a:ext cx="383" cy="240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D7CCFEB-725A-D4B8-5AF0-E10BA1F0FB70}"/>
              </a:ext>
            </a:extLst>
          </p:cNvPr>
          <p:cNvSpPr txBox="1"/>
          <p:nvPr/>
        </p:nvSpPr>
        <p:spPr>
          <a:xfrm>
            <a:off x="799686" y="4412230"/>
            <a:ext cx="2557944" cy="461665"/>
          </a:xfrm>
          <a:prstGeom prst="rect">
            <a:avLst/>
          </a:prstGeom>
          <a:noFill/>
        </p:spPr>
        <p:txBody>
          <a:bodyPr wrap="none" rtlCol="0">
            <a:spAutoFit/>
          </a:bodyPr>
          <a:lstStyle/>
          <a:p>
            <a:r>
              <a:rPr lang="en-US" sz="2400">
                <a:solidFill>
                  <a:schemeClr val="accent1">
                    <a:lumMod val="75000"/>
                  </a:schemeClr>
                </a:solidFill>
              </a:rPr>
              <a:t>General workflow: </a:t>
            </a:r>
            <a:endParaRPr lang="ru-UA" sz="2400">
              <a:solidFill>
                <a:schemeClr val="accent1">
                  <a:lumMod val="75000"/>
                </a:schemeClr>
              </a:solidFill>
            </a:endParaRPr>
          </a:p>
        </p:txBody>
      </p:sp>
      <p:sp>
        <p:nvSpPr>
          <p:cNvPr id="36" name="TextBox 35">
            <a:extLst>
              <a:ext uri="{FF2B5EF4-FFF2-40B4-BE49-F238E27FC236}">
                <a16:creationId xmlns:a16="http://schemas.microsoft.com/office/drawing/2014/main" id="{04D60EFA-1D78-38E6-41EE-9BAD21091D36}"/>
              </a:ext>
            </a:extLst>
          </p:cNvPr>
          <p:cNvSpPr txBox="1"/>
          <p:nvPr/>
        </p:nvSpPr>
        <p:spPr>
          <a:xfrm>
            <a:off x="786823" y="5058561"/>
            <a:ext cx="1588857" cy="646331"/>
          </a:xfrm>
          <a:prstGeom prst="rect">
            <a:avLst/>
          </a:prstGeom>
          <a:solidFill>
            <a:schemeClr val="accent1">
              <a:lumMod val="20000"/>
              <a:lumOff val="80000"/>
            </a:schemeClr>
          </a:solidFill>
          <a:effectLst>
            <a:outerShdw blurRad="76200" dir="13500000" sy="23000" kx="1200000" algn="br" rotWithShape="0">
              <a:prstClr val="black">
                <a:alpha val="20000"/>
              </a:prstClr>
            </a:outerShdw>
            <a:softEdge rad="12700"/>
          </a:effectLst>
        </p:spPr>
        <p:txBody>
          <a:bodyPr wrap="square" rtlCol="0">
            <a:spAutoFit/>
          </a:bodyPr>
          <a:lstStyle/>
          <a:p>
            <a:pPr algn="ctr"/>
            <a:r>
              <a:rPr lang="en-US"/>
              <a:t>Input video from camera</a:t>
            </a:r>
            <a:endParaRPr lang="ru-UA"/>
          </a:p>
        </p:txBody>
      </p:sp>
      <p:sp>
        <p:nvSpPr>
          <p:cNvPr id="37" name="TextBox 36">
            <a:extLst>
              <a:ext uri="{FF2B5EF4-FFF2-40B4-BE49-F238E27FC236}">
                <a16:creationId xmlns:a16="http://schemas.microsoft.com/office/drawing/2014/main" id="{B1D6A0F0-4D4E-BFE8-BA3F-A6C48CA7562E}"/>
              </a:ext>
            </a:extLst>
          </p:cNvPr>
          <p:cNvSpPr txBox="1"/>
          <p:nvPr/>
        </p:nvSpPr>
        <p:spPr>
          <a:xfrm>
            <a:off x="3070239" y="5197060"/>
            <a:ext cx="1588857" cy="369332"/>
          </a:xfrm>
          <a:prstGeom prst="rect">
            <a:avLst/>
          </a:prstGeom>
          <a:solidFill>
            <a:schemeClr val="accent1">
              <a:lumMod val="20000"/>
              <a:lumOff val="80000"/>
            </a:schemeClr>
          </a:solidFill>
          <a:effectLst>
            <a:outerShdw blurRad="76200" dir="13500000" sy="23000" kx="1200000" algn="br" rotWithShape="0">
              <a:prstClr val="black">
                <a:alpha val="20000"/>
              </a:prstClr>
            </a:outerShdw>
            <a:softEdge rad="12700"/>
          </a:effectLst>
        </p:spPr>
        <p:txBody>
          <a:bodyPr wrap="square" rtlCol="0">
            <a:spAutoFit/>
          </a:bodyPr>
          <a:lstStyle/>
          <a:p>
            <a:pPr algn="ctr"/>
            <a:r>
              <a:rPr lang="en-US"/>
              <a:t>Face detection</a:t>
            </a:r>
            <a:endParaRPr lang="ru-UA"/>
          </a:p>
        </p:txBody>
      </p:sp>
      <p:sp>
        <p:nvSpPr>
          <p:cNvPr id="39" name="TextBox 38">
            <a:extLst>
              <a:ext uri="{FF2B5EF4-FFF2-40B4-BE49-F238E27FC236}">
                <a16:creationId xmlns:a16="http://schemas.microsoft.com/office/drawing/2014/main" id="{DBEA4C74-D608-5370-68D1-D521D6DE8A95}"/>
              </a:ext>
            </a:extLst>
          </p:cNvPr>
          <p:cNvSpPr txBox="1"/>
          <p:nvPr/>
        </p:nvSpPr>
        <p:spPr>
          <a:xfrm>
            <a:off x="5512464" y="4920061"/>
            <a:ext cx="1909134" cy="923330"/>
          </a:xfrm>
          <a:prstGeom prst="rect">
            <a:avLst/>
          </a:prstGeom>
          <a:solidFill>
            <a:schemeClr val="accent1">
              <a:lumMod val="20000"/>
              <a:lumOff val="80000"/>
            </a:schemeClr>
          </a:solidFill>
          <a:effectLst>
            <a:outerShdw blurRad="76200" dir="13500000" sy="23000" kx="1200000" algn="br" rotWithShape="0">
              <a:prstClr val="black">
                <a:alpha val="20000"/>
              </a:prstClr>
            </a:outerShdw>
            <a:softEdge rad="12700"/>
          </a:effectLst>
        </p:spPr>
        <p:txBody>
          <a:bodyPr wrap="square" rtlCol="0">
            <a:spAutoFit/>
          </a:bodyPr>
          <a:lstStyle/>
          <a:p>
            <a:pPr algn="ctr"/>
            <a:r>
              <a:rPr lang="en-US"/>
              <a:t>Human fatigue expression recognition</a:t>
            </a:r>
            <a:endParaRPr lang="ru-UA"/>
          </a:p>
        </p:txBody>
      </p:sp>
      <p:sp>
        <p:nvSpPr>
          <p:cNvPr id="43" name="TextBox 42">
            <a:extLst>
              <a:ext uri="{FF2B5EF4-FFF2-40B4-BE49-F238E27FC236}">
                <a16:creationId xmlns:a16="http://schemas.microsoft.com/office/drawing/2014/main" id="{C75531E4-5DB7-8C39-D584-42537ABA56E6}"/>
              </a:ext>
            </a:extLst>
          </p:cNvPr>
          <p:cNvSpPr txBox="1"/>
          <p:nvPr/>
        </p:nvSpPr>
        <p:spPr>
          <a:xfrm>
            <a:off x="8247189" y="5059658"/>
            <a:ext cx="1519597" cy="646331"/>
          </a:xfrm>
          <a:prstGeom prst="rect">
            <a:avLst/>
          </a:prstGeom>
          <a:solidFill>
            <a:schemeClr val="accent1">
              <a:lumMod val="20000"/>
              <a:lumOff val="80000"/>
            </a:schemeClr>
          </a:solidFill>
          <a:effectLst>
            <a:outerShdw blurRad="76200" dir="13500000" sy="23000" kx="1200000" algn="br" rotWithShape="0">
              <a:prstClr val="black">
                <a:alpha val="20000"/>
              </a:prstClr>
            </a:outerShdw>
            <a:softEdge rad="12700"/>
          </a:effectLst>
        </p:spPr>
        <p:txBody>
          <a:bodyPr wrap="square">
            <a:spAutoFit/>
          </a:bodyPr>
          <a:lstStyle/>
          <a:p>
            <a:pPr algn="ctr"/>
            <a:r>
              <a:rPr lang="en-US">
                <a:solidFill>
                  <a:srgbClr val="000000"/>
                </a:solidFill>
                <a:latin typeface="Gotham A"/>
              </a:rPr>
              <a:t>Output decision</a:t>
            </a:r>
            <a:endParaRPr lang="ru-UA"/>
          </a:p>
        </p:txBody>
      </p:sp>
      <p:sp>
        <p:nvSpPr>
          <p:cNvPr id="54" name="Стрелка: вправо 53">
            <a:extLst>
              <a:ext uri="{FF2B5EF4-FFF2-40B4-BE49-F238E27FC236}">
                <a16:creationId xmlns:a16="http://schemas.microsoft.com/office/drawing/2014/main" id="{DB243749-9AA5-4FB5-BC0A-3AA3C5D90C6B}"/>
              </a:ext>
            </a:extLst>
          </p:cNvPr>
          <p:cNvSpPr/>
          <p:nvPr/>
        </p:nvSpPr>
        <p:spPr>
          <a:xfrm>
            <a:off x="2661920" y="5295333"/>
            <a:ext cx="203200" cy="172786"/>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7" name="Стрелка: вправо 56">
            <a:extLst>
              <a:ext uri="{FF2B5EF4-FFF2-40B4-BE49-F238E27FC236}">
                <a16:creationId xmlns:a16="http://schemas.microsoft.com/office/drawing/2014/main" id="{4E9677E2-FFE1-6BC9-9ABF-45B4320A2B0F}"/>
              </a:ext>
            </a:extLst>
          </p:cNvPr>
          <p:cNvSpPr/>
          <p:nvPr/>
        </p:nvSpPr>
        <p:spPr>
          <a:xfrm>
            <a:off x="5023218" y="5295333"/>
            <a:ext cx="203200" cy="172786"/>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58" name="Стрелка: вправо 57">
            <a:extLst>
              <a:ext uri="{FF2B5EF4-FFF2-40B4-BE49-F238E27FC236}">
                <a16:creationId xmlns:a16="http://schemas.microsoft.com/office/drawing/2014/main" id="{413C9752-6DF5-B30B-8194-C88C78008F0B}"/>
              </a:ext>
            </a:extLst>
          </p:cNvPr>
          <p:cNvSpPr/>
          <p:nvPr/>
        </p:nvSpPr>
        <p:spPr>
          <a:xfrm>
            <a:off x="7795880" y="5295333"/>
            <a:ext cx="203200" cy="172786"/>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2" name="Slide Number Placeholder 1">
            <a:extLst>
              <a:ext uri="{FF2B5EF4-FFF2-40B4-BE49-F238E27FC236}">
                <a16:creationId xmlns:a16="http://schemas.microsoft.com/office/drawing/2014/main" id="{2577B7FE-B733-4CA8-58FC-B3D05A2E000F}"/>
              </a:ext>
            </a:extLst>
          </p:cNvPr>
          <p:cNvSpPr>
            <a:spLocks noGrp="1"/>
          </p:cNvSpPr>
          <p:nvPr>
            <p:ph type="sldNum" sz="quarter" idx="12"/>
          </p:nvPr>
        </p:nvSpPr>
        <p:spPr/>
        <p:txBody>
          <a:bodyPr/>
          <a:lstStyle/>
          <a:p>
            <a:fld id="{330EA680-D336-4FF7-8B7A-9848BB0A1C32}" type="slidenum">
              <a:rPr lang="en-US" smtClean="0"/>
              <a:t>3</a:t>
            </a:fld>
            <a:endParaRPr lang="en-US"/>
          </a:p>
        </p:txBody>
      </p:sp>
    </p:spTree>
    <p:extLst>
      <p:ext uri="{BB962C8B-B14F-4D97-AF65-F5344CB8AC3E}">
        <p14:creationId xmlns:p14="http://schemas.microsoft.com/office/powerpoint/2010/main" val="934866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Рисунок 21">
            <a:extLst>
              <a:ext uri="{FF2B5EF4-FFF2-40B4-BE49-F238E27FC236}">
                <a16:creationId xmlns:a16="http://schemas.microsoft.com/office/drawing/2014/main" id="{A8268CAF-9395-6019-85A5-3920A7BAD184}"/>
              </a:ext>
            </a:extLst>
          </p:cNvPr>
          <p:cNvPicPr>
            <a:picLocks noChangeAspect="1"/>
          </p:cNvPicPr>
          <p:nvPr/>
        </p:nvPicPr>
        <p:blipFill>
          <a:blip r:embed="rId3"/>
          <a:stretch>
            <a:fillRect/>
          </a:stretch>
        </p:blipFill>
        <p:spPr>
          <a:xfrm>
            <a:off x="90004" y="2300507"/>
            <a:ext cx="4334924" cy="4557493"/>
          </a:xfrm>
          <a:prstGeom prst="rect">
            <a:avLst/>
          </a:prstGeom>
        </p:spPr>
      </p:pic>
      <p:pic>
        <p:nvPicPr>
          <p:cNvPr id="5" name="Рисунок 4">
            <a:extLst>
              <a:ext uri="{FF2B5EF4-FFF2-40B4-BE49-F238E27FC236}">
                <a16:creationId xmlns:a16="http://schemas.microsoft.com/office/drawing/2014/main" id="{E33F5AB8-076A-3094-FC9A-1A8BAABCE139}"/>
              </a:ext>
            </a:extLst>
          </p:cNvPr>
          <p:cNvPicPr>
            <a:picLocks noChangeAspect="1"/>
          </p:cNvPicPr>
          <p:nvPr/>
        </p:nvPicPr>
        <p:blipFill rotWithShape="1">
          <a:blip r:embed="rId4"/>
          <a:srcRect l="6278" t="9691" r="5427" b="18568"/>
          <a:stretch/>
        </p:blipFill>
        <p:spPr>
          <a:xfrm>
            <a:off x="6771244" y="923702"/>
            <a:ext cx="4631977" cy="2121558"/>
          </a:xfrm>
          <a:prstGeom prst="rect">
            <a:avLst/>
          </a:prstGeom>
        </p:spPr>
      </p:pic>
      <p:sp>
        <p:nvSpPr>
          <p:cNvPr id="10" name="TextBox 9">
            <a:extLst>
              <a:ext uri="{FF2B5EF4-FFF2-40B4-BE49-F238E27FC236}">
                <a16:creationId xmlns:a16="http://schemas.microsoft.com/office/drawing/2014/main" id="{940380C7-E659-BEEC-F626-660081FA75B0}"/>
              </a:ext>
            </a:extLst>
          </p:cNvPr>
          <p:cNvSpPr txBox="1"/>
          <p:nvPr/>
        </p:nvSpPr>
        <p:spPr>
          <a:xfrm>
            <a:off x="294969" y="148783"/>
            <a:ext cx="11316928" cy="892552"/>
          </a:xfrm>
          <a:prstGeom prst="rect">
            <a:avLst/>
          </a:prstGeom>
          <a:noFill/>
        </p:spPr>
        <p:txBody>
          <a:bodyPr wrap="square">
            <a:spAutoFit/>
          </a:bodyPr>
          <a:lstStyle/>
          <a:p>
            <a:r>
              <a:rPr lang="en-US" sz="2000" err="1"/>
              <a:t>M.Divjak</a:t>
            </a:r>
            <a:r>
              <a:rPr lang="en-US" sz="2000"/>
              <a:t>, </a:t>
            </a:r>
            <a:r>
              <a:rPr lang="en-US" sz="2000" err="1"/>
              <a:t>H.Bischof</a:t>
            </a:r>
            <a:r>
              <a:rPr lang="en-US" sz="2000"/>
              <a:t>, Eye blink based fatigue detection for prevention of Computer Vision Syndrome, </a:t>
            </a:r>
          </a:p>
          <a:p>
            <a:pPr algn="r"/>
            <a:r>
              <a:rPr lang="en-US" sz="1400" b="0" i="0">
                <a:solidFill>
                  <a:srgbClr val="323232"/>
                </a:solidFill>
                <a:effectLst/>
              </a:rPr>
              <a:t>Proceedings of IAPR Conf. on Machine Vision Applications (MVA), 2009*</a:t>
            </a:r>
            <a:endParaRPr lang="ru-UA" sz="1400"/>
          </a:p>
          <a:p>
            <a:endParaRPr lang="ru-UA"/>
          </a:p>
        </p:txBody>
      </p:sp>
      <p:sp>
        <p:nvSpPr>
          <p:cNvPr id="16" name="TextBox 15">
            <a:extLst>
              <a:ext uri="{FF2B5EF4-FFF2-40B4-BE49-F238E27FC236}">
                <a16:creationId xmlns:a16="http://schemas.microsoft.com/office/drawing/2014/main" id="{9DE50B52-04D7-1B09-1FAA-1F85C4720CF0}"/>
              </a:ext>
            </a:extLst>
          </p:cNvPr>
          <p:cNvSpPr txBox="1"/>
          <p:nvPr/>
        </p:nvSpPr>
        <p:spPr>
          <a:xfrm>
            <a:off x="5398915" y="6119336"/>
            <a:ext cx="6595338" cy="738664"/>
          </a:xfrm>
          <a:prstGeom prst="rect">
            <a:avLst/>
          </a:prstGeom>
          <a:noFill/>
        </p:spPr>
        <p:txBody>
          <a:bodyPr wrap="square">
            <a:spAutoFit/>
          </a:bodyPr>
          <a:lstStyle/>
          <a:p>
            <a:r>
              <a:rPr lang="en-US" sz="1400">
                <a:solidFill>
                  <a:schemeClr val="accent1">
                    <a:lumMod val="75000"/>
                  </a:schemeClr>
                </a:solidFill>
                <a:hlinkClick r:id="rId5"/>
              </a:rPr>
              <a:t>*https://www.tugraz.at/fileadmin/user_upload/Institute/ICG/Images/team_bischof/mib/paper_pdfs/2009DivjakMVA.pdf</a:t>
            </a:r>
            <a:endParaRPr lang="en-US" sz="1400">
              <a:solidFill>
                <a:schemeClr val="accent1">
                  <a:lumMod val="75000"/>
                </a:schemeClr>
              </a:solidFill>
            </a:endParaRPr>
          </a:p>
          <a:p>
            <a:endParaRPr lang="ru-UA" sz="1400">
              <a:solidFill>
                <a:schemeClr val="accent1">
                  <a:lumMod val="75000"/>
                </a:schemeClr>
              </a:solidFill>
            </a:endParaRPr>
          </a:p>
        </p:txBody>
      </p:sp>
      <p:cxnSp>
        <p:nvCxnSpPr>
          <p:cNvPr id="18" name="Прямая соединительная линия 17">
            <a:extLst>
              <a:ext uri="{FF2B5EF4-FFF2-40B4-BE49-F238E27FC236}">
                <a16:creationId xmlns:a16="http://schemas.microsoft.com/office/drawing/2014/main" id="{4D41A1B5-BB9A-2DE6-7FD0-6C8707BBA802}"/>
              </a:ext>
            </a:extLst>
          </p:cNvPr>
          <p:cNvCxnSpPr/>
          <p:nvPr/>
        </p:nvCxnSpPr>
        <p:spPr>
          <a:xfrm>
            <a:off x="90004" y="813135"/>
            <a:ext cx="11521893" cy="0"/>
          </a:xfrm>
          <a:prstGeom prst="line">
            <a:avLst/>
          </a:prstGeom>
          <a:ln w="38100" cmpd="tri">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C3311B-FE5E-E83A-A431-925F6045A635}"/>
              </a:ext>
            </a:extLst>
          </p:cNvPr>
          <p:cNvSpPr txBox="1"/>
          <p:nvPr/>
        </p:nvSpPr>
        <p:spPr>
          <a:xfrm>
            <a:off x="6683969" y="3107632"/>
            <a:ext cx="3637935" cy="307777"/>
          </a:xfrm>
          <a:prstGeom prst="rect">
            <a:avLst/>
          </a:prstGeom>
          <a:noFill/>
        </p:spPr>
        <p:txBody>
          <a:bodyPr wrap="square" lIns="91440" tIns="45720" rIns="91440" bIns="45720" rtlCol="0" anchor="t">
            <a:spAutoFit/>
          </a:bodyPr>
          <a:lstStyle/>
          <a:p>
            <a:pPr algn="ctr"/>
            <a:r>
              <a:rPr lang="en-US" sz="1400" dirty="0"/>
              <a:t>Fig.1  Eye blink detection process</a:t>
            </a:r>
            <a:endParaRPr lang="ru-UA" sz="1400" dirty="0"/>
          </a:p>
        </p:txBody>
      </p:sp>
      <p:sp>
        <p:nvSpPr>
          <p:cNvPr id="20" name="TextBox 19">
            <a:extLst>
              <a:ext uri="{FF2B5EF4-FFF2-40B4-BE49-F238E27FC236}">
                <a16:creationId xmlns:a16="http://schemas.microsoft.com/office/drawing/2014/main" id="{23D125E4-8493-6BDC-088F-25C98CD4C2B1}"/>
              </a:ext>
            </a:extLst>
          </p:cNvPr>
          <p:cNvSpPr txBox="1"/>
          <p:nvPr/>
        </p:nvSpPr>
        <p:spPr>
          <a:xfrm>
            <a:off x="197747" y="967988"/>
            <a:ext cx="6969557" cy="1723549"/>
          </a:xfrm>
          <a:prstGeom prst="rect">
            <a:avLst/>
          </a:prstGeom>
          <a:noFill/>
        </p:spPr>
        <p:txBody>
          <a:bodyPr wrap="square" rtlCol="0">
            <a:spAutoFit/>
          </a:bodyPr>
          <a:lstStyle/>
          <a:p>
            <a:r>
              <a:rPr lang="en-US">
                <a:solidFill>
                  <a:schemeClr val="accent1">
                    <a:lumMod val="75000"/>
                  </a:schemeClr>
                </a:solidFill>
              </a:rPr>
              <a:t>Approach main steps:</a:t>
            </a:r>
          </a:p>
          <a:p>
            <a:endParaRPr lang="en-US"/>
          </a:p>
          <a:p>
            <a:pPr marL="285750" indent="-285750">
              <a:buFont typeface="Wingdings" panose="05000000000000000000" pitchFamily="2" charset="2"/>
              <a:buChar char="Ø"/>
            </a:pPr>
            <a:r>
              <a:rPr lang="en-US"/>
              <a:t>Input video from monitor-mounted camera</a:t>
            </a:r>
          </a:p>
          <a:p>
            <a:pPr marL="285750" indent="-285750">
              <a:buFont typeface="Wingdings" panose="05000000000000000000" pitchFamily="2" charset="2"/>
              <a:buChar char="Ø"/>
            </a:pPr>
            <a:r>
              <a:rPr lang="en-US"/>
              <a:t>Each frame processed by 3 different classifier to detect locations of user’s face, left and right eye (open CV version of </a:t>
            </a:r>
            <a:r>
              <a:rPr lang="en-US" err="1"/>
              <a:t>Adaboost</a:t>
            </a:r>
            <a:r>
              <a:rPr lang="en-US"/>
              <a:t>)</a:t>
            </a:r>
          </a:p>
          <a:p>
            <a:endParaRPr lang="ru-UA" sz="1600"/>
          </a:p>
        </p:txBody>
      </p:sp>
      <p:sp>
        <p:nvSpPr>
          <p:cNvPr id="24" name="TextBox 23">
            <a:extLst>
              <a:ext uri="{FF2B5EF4-FFF2-40B4-BE49-F238E27FC236}">
                <a16:creationId xmlns:a16="http://schemas.microsoft.com/office/drawing/2014/main" id="{8F1B504A-BBF5-5932-C07E-177F8D849B5E}"/>
              </a:ext>
            </a:extLst>
          </p:cNvPr>
          <p:cNvSpPr txBox="1"/>
          <p:nvPr/>
        </p:nvSpPr>
        <p:spPr>
          <a:xfrm>
            <a:off x="4611331" y="5383143"/>
            <a:ext cx="6096000" cy="523220"/>
          </a:xfrm>
          <a:prstGeom prst="rect">
            <a:avLst/>
          </a:prstGeom>
          <a:noFill/>
        </p:spPr>
        <p:txBody>
          <a:bodyPr wrap="square" lIns="91440" tIns="45720" rIns="91440" bIns="45720" anchor="t">
            <a:spAutoFit/>
          </a:bodyPr>
          <a:lstStyle/>
          <a:p>
            <a:r>
              <a:rPr lang="en-US" sz="1400" dirty="0"/>
              <a:t>Fig.2 : Illustration of differences between normal eye </a:t>
            </a:r>
            <a:r>
              <a:rPr lang="en-US" sz="1400" dirty="0" err="1"/>
              <a:t>behaviour</a:t>
            </a:r>
            <a:r>
              <a:rPr lang="en-US" sz="1400" dirty="0"/>
              <a:t> (solid line)) and fatigue (dashed line) in a typical test video. </a:t>
            </a:r>
            <a:endParaRPr lang="ru-UA" sz="1400"/>
          </a:p>
        </p:txBody>
      </p:sp>
      <p:sp>
        <p:nvSpPr>
          <p:cNvPr id="25" name="TextBox 24">
            <a:extLst>
              <a:ext uri="{FF2B5EF4-FFF2-40B4-BE49-F238E27FC236}">
                <a16:creationId xmlns:a16="http://schemas.microsoft.com/office/drawing/2014/main" id="{CFD07C74-D6B5-248C-D626-FF493A9A6EB2}"/>
              </a:ext>
            </a:extLst>
          </p:cNvPr>
          <p:cNvSpPr txBox="1"/>
          <p:nvPr/>
        </p:nvSpPr>
        <p:spPr>
          <a:xfrm>
            <a:off x="4741255" y="3766719"/>
            <a:ext cx="6096000" cy="1200329"/>
          </a:xfrm>
          <a:prstGeom prst="rect">
            <a:avLst/>
          </a:prstGeom>
          <a:noFill/>
        </p:spPr>
        <p:txBody>
          <a:bodyPr wrap="square" rtlCol="0">
            <a:spAutoFit/>
          </a:bodyPr>
          <a:lstStyle/>
          <a:p>
            <a:pPr marL="285750" indent="-285750">
              <a:buFont typeface="Wingdings" panose="05000000000000000000" pitchFamily="2" charset="2"/>
              <a:buChar char="Ø"/>
            </a:pPr>
            <a:r>
              <a:rPr lang="en-US"/>
              <a:t>Optical flow algorithm is used to detect closing and opening for each eye and in each video frame separately</a:t>
            </a:r>
          </a:p>
          <a:p>
            <a:pPr marL="285750" indent="-285750">
              <a:buFont typeface="Wingdings" panose="05000000000000000000" pitchFamily="2" charset="2"/>
              <a:buChar char="Ø"/>
            </a:pPr>
            <a:r>
              <a:rPr lang="en-US"/>
              <a:t>This blinking information is used to calculate three metrics (see Fig. 2) that describe changes in blink </a:t>
            </a:r>
            <a:r>
              <a:rPr lang="en-US" err="1"/>
              <a:t>behaviour</a:t>
            </a:r>
            <a:r>
              <a:rPr lang="en-US"/>
              <a:t>. </a:t>
            </a:r>
          </a:p>
        </p:txBody>
      </p:sp>
      <p:sp>
        <p:nvSpPr>
          <p:cNvPr id="2" name="Slide Number Placeholder 1">
            <a:extLst>
              <a:ext uri="{FF2B5EF4-FFF2-40B4-BE49-F238E27FC236}">
                <a16:creationId xmlns:a16="http://schemas.microsoft.com/office/drawing/2014/main" id="{8443A011-1DBC-CE8E-E5AE-2F23EF1EDE93}"/>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145654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2888B4-A0DA-9ADF-03DC-5588BBF79ED5}"/>
              </a:ext>
            </a:extLst>
          </p:cNvPr>
          <p:cNvSpPr>
            <a:spLocks noGrp="1"/>
          </p:cNvSpPr>
          <p:nvPr>
            <p:ph sz="half" idx="1"/>
          </p:nvPr>
        </p:nvSpPr>
        <p:spPr>
          <a:xfrm>
            <a:off x="925010" y="1154694"/>
            <a:ext cx="5741279" cy="1450610"/>
          </a:xfrm>
        </p:spPr>
        <p:txBody>
          <a:bodyPr vert="horz" lIns="91440" tIns="45720" rIns="91440" bIns="45720" rtlCol="0" anchor="t">
            <a:normAutofit/>
          </a:bodyPr>
          <a:lstStyle/>
          <a:p>
            <a:pPr marL="0" indent="0" algn="just">
              <a:buNone/>
            </a:pPr>
            <a:r>
              <a:rPr lang="en-US" sz="3200" dirty="0">
                <a:cs typeface="Calibri"/>
              </a:rPr>
              <a:t>Haar cascades</a:t>
            </a:r>
          </a:p>
          <a:p>
            <a:pPr marL="0" indent="0">
              <a:buNone/>
            </a:pPr>
            <a:r>
              <a:rPr lang="en-US" sz="1800" dirty="0">
                <a:ea typeface="+mn-lt"/>
                <a:cs typeface="+mn-lt"/>
              </a:rPr>
              <a:t>It is an Object Detection Algorithm used to identify faces in an image or a real time video. The algorithm uses edge or line detection features .</a:t>
            </a:r>
            <a:r>
              <a:rPr lang="en-US" sz="2000" dirty="0">
                <a:ea typeface="+mn-lt"/>
                <a:cs typeface="+mn-lt"/>
              </a:rPr>
              <a:t> </a:t>
            </a:r>
            <a:endParaRPr lang="en-US" dirty="0">
              <a:cs typeface="Calibri" panose="020F0502020204030204"/>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p>
          <a:p>
            <a:pPr marL="0" indent="0">
              <a:buNone/>
            </a:pPr>
            <a:endParaRPr lang="en-US">
              <a:cs typeface="Calibri" panose="020F0502020204030204"/>
            </a:endParaRPr>
          </a:p>
        </p:txBody>
      </p:sp>
      <p:pic>
        <p:nvPicPr>
          <p:cNvPr id="7" name="Picture 7">
            <a:extLst>
              <a:ext uri="{FF2B5EF4-FFF2-40B4-BE49-F238E27FC236}">
                <a16:creationId xmlns:a16="http://schemas.microsoft.com/office/drawing/2014/main" id="{18B50C60-5233-1FA5-8956-69D906859679}"/>
              </a:ext>
            </a:extLst>
          </p:cNvPr>
          <p:cNvPicPr>
            <a:picLocks noChangeAspect="1"/>
          </p:cNvPicPr>
          <p:nvPr/>
        </p:nvPicPr>
        <p:blipFill>
          <a:blip r:embed="rId2"/>
          <a:stretch>
            <a:fillRect/>
          </a:stretch>
        </p:blipFill>
        <p:spPr>
          <a:xfrm>
            <a:off x="1178610" y="2711298"/>
            <a:ext cx="1966297" cy="2231025"/>
          </a:xfrm>
          <a:prstGeom prst="rect">
            <a:avLst/>
          </a:prstGeom>
        </p:spPr>
      </p:pic>
      <p:pic>
        <p:nvPicPr>
          <p:cNvPr id="15" name="Picture 15" descr="A picture containing text&#10;&#10;Description automatically generated">
            <a:extLst>
              <a:ext uri="{FF2B5EF4-FFF2-40B4-BE49-F238E27FC236}">
                <a16:creationId xmlns:a16="http://schemas.microsoft.com/office/drawing/2014/main" id="{02E2A466-AC48-BAC9-E18F-E1A3A0F7775C}"/>
              </a:ext>
            </a:extLst>
          </p:cNvPr>
          <p:cNvPicPr>
            <a:picLocks noGrp="1" noChangeAspect="1"/>
          </p:cNvPicPr>
          <p:nvPr>
            <p:ph sz="half" idx="2"/>
          </p:nvPr>
        </p:nvPicPr>
        <p:blipFill>
          <a:blip r:embed="rId3"/>
          <a:stretch>
            <a:fillRect/>
          </a:stretch>
        </p:blipFill>
        <p:spPr>
          <a:xfrm>
            <a:off x="7990178" y="922712"/>
            <a:ext cx="2292766" cy="1592470"/>
          </a:xfrm>
        </p:spPr>
      </p:pic>
      <p:sp>
        <p:nvSpPr>
          <p:cNvPr id="14" name="TextBox 13">
            <a:extLst>
              <a:ext uri="{FF2B5EF4-FFF2-40B4-BE49-F238E27FC236}">
                <a16:creationId xmlns:a16="http://schemas.microsoft.com/office/drawing/2014/main" id="{AEAD7236-4C13-540C-FDB3-428E2C2274BE}"/>
              </a:ext>
            </a:extLst>
          </p:cNvPr>
          <p:cNvSpPr txBox="1"/>
          <p:nvPr/>
        </p:nvSpPr>
        <p:spPr>
          <a:xfrm>
            <a:off x="3843729" y="2767457"/>
            <a:ext cx="628287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a:t>
            </a:r>
            <a:r>
              <a:rPr lang="en-US" dirty="0">
                <a:ea typeface="+mn-lt"/>
                <a:cs typeface="+mn-lt"/>
              </a:rPr>
              <a:t> objective here is to find out the sum of all the image pixels lying in the darker area of the </a:t>
            </a:r>
            <a:r>
              <a:rPr lang="en-US" dirty="0" err="1">
                <a:ea typeface="+mn-lt"/>
                <a:cs typeface="+mn-lt"/>
              </a:rPr>
              <a:t>haar</a:t>
            </a:r>
            <a:r>
              <a:rPr lang="en-US" dirty="0">
                <a:ea typeface="+mn-lt"/>
                <a:cs typeface="+mn-lt"/>
              </a:rPr>
              <a:t> feature and the sum of all the image pixels lying in the lighter area of the </a:t>
            </a:r>
            <a:r>
              <a:rPr lang="en-US" dirty="0" err="1">
                <a:ea typeface="+mn-lt"/>
                <a:cs typeface="+mn-lt"/>
              </a:rPr>
              <a:t>haar</a:t>
            </a:r>
            <a:r>
              <a:rPr lang="en-US" dirty="0">
                <a:ea typeface="+mn-lt"/>
                <a:cs typeface="+mn-lt"/>
              </a:rPr>
              <a:t> feature. And then find out their difference.</a:t>
            </a:r>
            <a:endParaRPr lang="en-US" dirty="0"/>
          </a:p>
        </p:txBody>
      </p:sp>
      <p:sp>
        <p:nvSpPr>
          <p:cNvPr id="16" name="TextBox 15">
            <a:extLst>
              <a:ext uri="{FF2B5EF4-FFF2-40B4-BE49-F238E27FC236}">
                <a16:creationId xmlns:a16="http://schemas.microsoft.com/office/drawing/2014/main" id="{734D1735-1CAA-519D-955C-5DE2BFEE25CD}"/>
              </a:ext>
            </a:extLst>
          </p:cNvPr>
          <p:cNvSpPr txBox="1"/>
          <p:nvPr/>
        </p:nvSpPr>
        <p:spPr>
          <a:xfrm>
            <a:off x="726124" y="5466358"/>
            <a:ext cx="6138440" cy="9290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essence, the Haar-like feature value reflects the greyscale change of the image, for example: the eyes are darker than the cheeks, and the mouth is darker than the surrounding colors.</a:t>
            </a:r>
          </a:p>
        </p:txBody>
      </p:sp>
      <p:sp>
        <p:nvSpPr>
          <p:cNvPr id="5" name="TextBox 4">
            <a:extLst>
              <a:ext uri="{FF2B5EF4-FFF2-40B4-BE49-F238E27FC236}">
                <a16:creationId xmlns:a16="http://schemas.microsoft.com/office/drawing/2014/main" id="{8F717FB2-679F-AD3E-42A0-4BC839EE8927}"/>
              </a:ext>
            </a:extLst>
          </p:cNvPr>
          <p:cNvSpPr txBox="1"/>
          <p:nvPr/>
        </p:nvSpPr>
        <p:spPr>
          <a:xfrm>
            <a:off x="7246237" y="2446886"/>
            <a:ext cx="3637935" cy="307777"/>
          </a:xfrm>
          <a:prstGeom prst="rect">
            <a:avLst/>
          </a:prstGeom>
          <a:noFill/>
        </p:spPr>
        <p:txBody>
          <a:bodyPr wrap="square" lIns="91440" tIns="45720" rIns="91440" bIns="45720" rtlCol="0" anchor="t">
            <a:spAutoFit/>
          </a:bodyPr>
          <a:lstStyle/>
          <a:p>
            <a:pPr algn="ctr"/>
            <a:r>
              <a:rPr lang="en-US" sz="1400" dirty="0"/>
              <a:t>Fig.1  Haar primitives</a:t>
            </a:r>
            <a:endParaRPr lang="ru-UA" sz="1400" dirty="0"/>
          </a:p>
        </p:txBody>
      </p:sp>
      <p:sp>
        <p:nvSpPr>
          <p:cNvPr id="8" name="TextBox 7">
            <a:extLst>
              <a:ext uri="{FF2B5EF4-FFF2-40B4-BE49-F238E27FC236}">
                <a16:creationId xmlns:a16="http://schemas.microsoft.com/office/drawing/2014/main" id="{AE056205-52BA-D919-06DF-B7BFB2163629}"/>
              </a:ext>
            </a:extLst>
          </p:cNvPr>
          <p:cNvSpPr txBox="1"/>
          <p:nvPr/>
        </p:nvSpPr>
        <p:spPr>
          <a:xfrm>
            <a:off x="477182" y="5080094"/>
            <a:ext cx="3637935" cy="307777"/>
          </a:xfrm>
          <a:prstGeom prst="rect">
            <a:avLst/>
          </a:prstGeom>
          <a:noFill/>
        </p:spPr>
        <p:txBody>
          <a:bodyPr wrap="square" lIns="91440" tIns="45720" rIns="91440" bIns="45720" rtlCol="0" anchor="t">
            <a:spAutoFit/>
          </a:bodyPr>
          <a:lstStyle/>
          <a:p>
            <a:pPr algn="ctr"/>
            <a:r>
              <a:rPr lang="en-US" sz="1400" dirty="0"/>
              <a:t>Fig.2  Example of working algorithm</a:t>
            </a:r>
            <a:endParaRPr lang="ru-UA" sz="1400" dirty="0"/>
          </a:p>
        </p:txBody>
      </p:sp>
      <p:sp>
        <p:nvSpPr>
          <p:cNvPr id="10" name="TextBox 9">
            <a:extLst>
              <a:ext uri="{FF2B5EF4-FFF2-40B4-BE49-F238E27FC236}">
                <a16:creationId xmlns:a16="http://schemas.microsoft.com/office/drawing/2014/main" id="{9AE6F15D-643C-1B38-A441-91B1B6899485}"/>
              </a:ext>
            </a:extLst>
          </p:cNvPr>
          <p:cNvSpPr txBox="1"/>
          <p:nvPr/>
        </p:nvSpPr>
        <p:spPr>
          <a:xfrm>
            <a:off x="8132662" y="6524081"/>
            <a:ext cx="3637935" cy="307777"/>
          </a:xfrm>
          <a:prstGeom prst="rect">
            <a:avLst/>
          </a:prstGeom>
          <a:noFill/>
        </p:spPr>
        <p:txBody>
          <a:bodyPr wrap="square" lIns="91440" tIns="45720" rIns="91440" bIns="45720" rtlCol="0" anchor="t">
            <a:spAutoFit/>
          </a:bodyPr>
          <a:lstStyle/>
          <a:p>
            <a:pPr algn="ctr"/>
            <a:r>
              <a:rPr lang="en-US" sz="1400" dirty="0"/>
              <a:t>Fig.3 Haar based system</a:t>
            </a:r>
            <a:endParaRPr lang="ru-UA" sz="1400" dirty="0"/>
          </a:p>
        </p:txBody>
      </p:sp>
      <p:pic>
        <p:nvPicPr>
          <p:cNvPr id="4" name="Picture 5" descr="Diagram&#10;&#10;Description automatically generated">
            <a:extLst>
              <a:ext uri="{FF2B5EF4-FFF2-40B4-BE49-F238E27FC236}">
                <a16:creationId xmlns:a16="http://schemas.microsoft.com/office/drawing/2014/main" id="{9FD4BD94-44D1-4CBC-0B48-3195CD4CFD68}"/>
              </a:ext>
            </a:extLst>
          </p:cNvPr>
          <p:cNvPicPr>
            <a:picLocks noChangeAspect="1"/>
          </p:cNvPicPr>
          <p:nvPr/>
        </p:nvPicPr>
        <p:blipFill>
          <a:blip r:embed="rId4"/>
          <a:stretch>
            <a:fillRect/>
          </a:stretch>
        </p:blipFill>
        <p:spPr>
          <a:xfrm>
            <a:off x="7657871" y="3701312"/>
            <a:ext cx="3798099" cy="2756692"/>
          </a:xfrm>
          <a:prstGeom prst="rect">
            <a:avLst/>
          </a:prstGeom>
        </p:spPr>
      </p:pic>
      <p:sp>
        <p:nvSpPr>
          <p:cNvPr id="9" name="Title 8">
            <a:extLst>
              <a:ext uri="{FF2B5EF4-FFF2-40B4-BE49-F238E27FC236}">
                <a16:creationId xmlns:a16="http://schemas.microsoft.com/office/drawing/2014/main" id="{09EB3E33-98E1-F2C7-8C55-2A3889FAC764}"/>
              </a:ext>
            </a:extLst>
          </p:cNvPr>
          <p:cNvSpPr>
            <a:spLocks noGrp="1"/>
          </p:cNvSpPr>
          <p:nvPr>
            <p:ph type="title"/>
          </p:nvPr>
        </p:nvSpPr>
        <p:spPr>
          <a:xfrm>
            <a:off x="-2970" y="117722"/>
            <a:ext cx="12197938" cy="454706"/>
          </a:xfrm>
        </p:spPr>
        <p:txBody>
          <a:bodyPr>
            <a:normAutofit/>
          </a:bodyPr>
          <a:lstStyle/>
          <a:p>
            <a:r>
              <a:rPr lang="en-US" sz="2000" dirty="0">
                <a:latin typeface="Calibri"/>
                <a:cs typeface="Calibri"/>
              </a:rPr>
              <a:t>Automatic Driver Drowsiness Detection Using Haar Algorithm and Support Vector Machine Techniques</a:t>
            </a:r>
          </a:p>
          <a:p>
            <a:endParaRPr lang="en-US" sz="2000" dirty="0">
              <a:cs typeface="Calibri Light"/>
            </a:endParaRPr>
          </a:p>
        </p:txBody>
      </p:sp>
      <p:cxnSp>
        <p:nvCxnSpPr>
          <p:cNvPr id="11" name="Straight Arrow Connector 10">
            <a:extLst>
              <a:ext uri="{FF2B5EF4-FFF2-40B4-BE49-F238E27FC236}">
                <a16:creationId xmlns:a16="http://schemas.microsoft.com/office/drawing/2014/main" id="{6F04A24D-48B4-7A5E-E88A-84CFCF20CC97}"/>
              </a:ext>
            </a:extLst>
          </p:cNvPr>
          <p:cNvCxnSpPr/>
          <p:nvPr/>
        </p:nvCxnSpPr>
        <p:spPr>
          <a:xfrm>
            <a:off x="87085" y="764969"/>
            <a:ext cx="12003972" cy="39584"/>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7DD83E6-23E5-B9A8-EB38-F4D6CD31FD49}"/>
              </a:ext>
            </a:extLst>
          </p:cNvPr>
          <p:cNvSpPr txBox="1"/>
          <p:nvPr/>
        </p:nvSpPr>
        <p:spPr>
          <a:xfrm>
            <a:off x="6287985" y="439386"/>
            <a:ext cx="57516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Asian Journal of Applied Sciences, 8: 149-157,2015</a:t>
            </a:r>
            <a:endParaRPr lang="en-US" sz="1400" dirty="0"/>
          </a:p>
        </p:txBody>
      </p:sp>
      <p:sp>
        <p:nvSpPr>
          <p:cNvPr id="13" name="TextBox 12">
            <a:extLst>
              <a:ext uri="{FF2B5EF4-FFF2-40B4-BE49-F238E27FC236}">
                <a16:creationId xmlns:a16="http://schemas.microsoft.com/office/drawing/2014/main" id="{9CBD4BD9-2AD4-1E56-B560-D8714B375AC8}"/>
              </a:ext>
            </a:extLst>
          </p:cNvPr>
          <p:cNvSpPr txBox="1"/>
          <p:nvPr/>
        </p:nvSpPr>
        <p:spPr>
          <a:xfrm>
            <a:off x="374446" y="6519923"/>
            <a:ext cx="823553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ea typeface="+mn-lt"/>
                <a:cs typeface="+mn-lt"/>
              </a:rPr>
              <a:t>*https://www.researchgate.net/publication/271376030_Real_Time_Drowsy_Driver_Detection_Using_Haarcascade_Samples</a:t>
            </a:r>
            <a:endParaRPr lang="en-US" sz="1200" dirty="0"/>
          </a:p>
        </p:txBody>
      </p:sp>
      <p:sp>
        <p:nvSpPr>
          <p:cNvPr id="2" name="Slide Number Placeholder 1">
            <a:extLst>
              <a:ext uri="{FF2B5EF4-FFF2-40B4-BE49-F238E27FC236}">
                <a16:creationId xmlns:a16="http://schemas.microsoft.com/office/drawing/2014/main" id="{BDD55D60-491B-9887-347C-C2DAF7B2EEC6}"/>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62939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5629FB-9AD2-D2C5-1D81-DAD7E9C631F9}"/>
              </a:ext>
            </a:extLst>
          </p:cNvPr>
          <p:cNvSpPr>
            <a:spLocks noGrp="1"/>
          </p:cNvSpPr>
          <p:nvPr>
            <p:ph idx="1"/>
          </p:nvPr>
        </p:nvSpPr>
        <p:spPr>
          <a:xfrm>
            <a:off x="335219" y="5640331"/>
            <a:ext cx="6566091" cy="726721"/>
          </a:xfrm>
        </p:spPr>
        <p:txBody>
          <a:bodyPr vert="horz" lIns="91440" tIns="45720" rIns="91440" bIns="45720" rtlCol="0" anchor="t">
            <a:normAutofit fontScale="77500" lnSpcReduction="20000"/>
          </a:bodyPr>
          <a:lstStyle/>
          <a:p>
            <a:pPr marL="0" indent="0">
              <a:buNone/>
            </a:pPr>
            <a:r>
              <a:rPr lang="en-US" dirty="0">
                <a:ea typeface="+mn-lt"/>
                <a:cs typeface="+mn-lt"/>
              </a:rPr>
              <a:t>First, we locate the eye contour according to the 68-</a:t>
            </a:r>
            <a:br>
              <a:rPr lang="en-US">
                <a:ea typeface="+mn-lt"/>
                <a:cs typeface="+mn-lt"/>
              </a:rPr>
            </a:br>
            <a:r>
              <a:rPr lang="en-US" dirty="0">
                <a:ea typeface="+mn-lt"/>
                <a:cs typeface="+mn-lt"/>
              </a:rPr>
              <a:t>Landmark model. </a:t>
            </a:r>
            <a:endParaRPr lang="en-US" dirty="0"/>
          </a:p>
        </p:txBody>
      </p:sp>
      <p:sp>
        <p:nvSpPr>
          <p:cNvPr id="6" name="TextBox 5">
            <a:extLst>
              <a:ext uri="{FF2B5EF4-FFF2-40B4-BE49-F238E27FC236}">
                <a16:creationId xmlns:a16="http://schemas.microsoft.com/office/drawing/2014/main" id="{E7E17471-4BB4-6C5E-B41D-12FCDE9D0FC3}"/>
              </a:ext>
            </a:extLst>
          </p:cNvPr>
          <p:cNvSpPr txBox="1"/>
          <p:nvPr/>
        </p:nvSpPr>
        <p:spPr>
          <a:xfrm>
            <a:off x="7419277" y="1053791"/>
            <a:ext cx="413710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a:t>The aspect ratio of the eyes (EAR) can reliably estimate the degree of driver's eye opening, and plays a vital role in fatigue detection</a:t>
            </a:r>
          </a:p>
        </p:txBody>
      </p:sp>
      <p:pic>
        <p:nvPicPr>
          <p:cNvPr id="9" name="Picture 9">
            <a:extLst>
              <a:ext uri="{FF2B5EF4-FFF2-40B4-BE49-F238E27FC236}">
                <a16:creationId xmlns:a16="http://schemas.microsoft.com/office/drawing/2014/main" id="{9B3CFC3E-D0CD-7927-7B82-B6DA7225C7E3}"/>
              </a:ext>
            </a:extLst>
          </p:cNvPr>
          <p:cNvPicPr>
            <a:picLocks noChangeAspect="1"/>
          </p:cNvPicPr>
          <p:nvPr/>
        </p:nvPicPr>
        <p:blipFill>
          <a:blip r:embed="rId2"/>
          <a:stretch>
            <a:fillRect/>
          </a:stretch>
        </p:blipFill>
        <p:spPr>
          <a:xfrm>
            <a:off x="830766" y="1258044"/>
            <a:ext cx="4964151" cy="3886571"/>
          </a:xfrm>
          <a:prstGeom prst="rect">
            <a:avLst/>
          </a:prstGeom>
        </p:spPr>
      </p:pic>
      <p:pic>
        <p:nvPicPr>
          <p:cNvPr id="10" name="Picture 10">
            <a:extLst>
              <a:ext uri="{FF2B5EF4-FFF2-40B4-BE49-F238E27FC236}">
                <a16:creationId xmlns:a16="http://schemas.microsoft.com/office/drawing/2014/main" id="{56B3CA76-16AA-3414-E8A1-8E987CC87FBA}"/>
              </a:ext>
            </a:extLst>
          </p:cNvPr>
          <p:cNvPicPr>
            <a:picLocks noChangeAspect="1"/>
          </p:cNvPicPr>
          <p:nvPr/>
        </p:nvPicPr>
        <p:blipFill>
          <a:blip r:embed="rId3"/>
          <a:stretch>
            <a:fillRect/>
          </a:stretch>
        </p:blipFill>
        <p:spPr>
          <a:xfrm>
            <a:off x="7419278" y="2688171"/>
            <a:ext cx="2743200" cy="682487"/>
          </a:xfrm>
          <a:prstGeom prst="rect">
            <a:avLst/>
          </a:prstGeom>
        </p:spPr>
      </p:pic>
      <p:pic>
        <p:nvPicPr>
          <p:cNvPr id="11" name="Picture 11" descr="A picture containing text&#10;&#10;Description automatically generated">
            <a:extLst>
              <a:ext uri="{FF2B5EF4-FFF2-40B4-BE49-F238E27FC236}">
                <a16:creationId xmlns:a16="http://schemas.microsoft.com/office/drawing/2014/main" id="{13663FD3-8958-9653-5A9B-E3B94CDE50E1}"/>
              </a:ext>
            </a:extLst>
          </p:cNvPr>
          <p:cNvPicPr>
            <a:picLocks noChangeAspect="1"/>
          </p:cNvPicPr>
          <p:nvPr/>
        </p:nvPicPr>
        <p:blipFill>
          <a:blip r:embed="rId4"/>
          <a:stretch>
            <a:fillRect/>
          </a:stretch>
        </p:blipFill>
        <p:spPr>
          <a:xfrm>
            <a:off x="7558670" y="5592929"/>
            <a:ext cx="2743197" cy="522922"/>
          </a:xfrm>
          <a:prstGeom prst="rect">
            <a:avLst/>
          </a:prstGeom>
        </p:spPr>
      </p:pic>
      <p:sp>
        <p:nvSpPr>
          <p:cNvPr id="12" name="TextBox 11">
            <a:extLst>
              <a:ext uri="{FF2B5EF4-FFF2-40B4-BE49-F238E27FC236}">
                <a16:creationId xmlns:a16="http://schemas.microsoft.com/office/drawing/2014/main" id="{121FBC6D-2503-F472-5D48-36E0852D785E}"/>
              </a:ext>
            </a:extLst>
          </p:cNvPr>
          <p:cNvSpPr txBox="1"/>
          <p:nvPr/>
        </p:nvSpPr>
        <p:spPr>
          <a:xfrm>
            <a:off x="7422763" y="4012348"/>
            <a:ext cx="449951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common and effective method for the face is the PERCLOS , which refers to the percentage of eye closure time in a certain period of time. The fatigue state  depends on the closed state of the eyelids. </a:t>
            </a:r>
            <a:endParaRPr lang="en-US"/>
          </a:p>
        </p:txBody>
      </p:sp>
      <p:sp>
        <p:nvSpPr>
          <p:cNvPr id="5" name="TextBox 4">
            <a:extLst>
              <a:ext uri="{FF2B5EF4-FFF2-40B4-BE49-F238E27FC236}">
                <a16:creationId xmlns:a16="http://schemas.microsoft.com/office/drawing/2014/main" id="{D417D573-3CDC-BBCA-667E-0B3895F2B160}"/>
              </a:ext>
            </a:extLst>
          </p:cNvPr>
          <p:cNvSpPr txBox="1"/>
          <p:nvPr/>
        </p:nvSpPr>
        <p:spPr>
          <a:xfrm>
            <a:off x="1424310" y="5328583"/>
            <a:ext cx="3637935" cy="307777"/>
          </a:xfrm>
          <a:prstGeom prst="rect">
            <a:avLst/>
          </a:prstGeom>
          <a:noFill/>
        </p:spPr>
        <p:txBody>
          <a:bodyPr wrap="square" lIns="91440" tIns="45720" rIns="91440" bIns="45720" rtlCol="0" anchor="t">
            <a:spAutoFit/>
          </a:bodyPr>
          <a:lstStyle/>
          <a:p>
            <a:pPr algn="ctr"/>
            <a:r>
              <a:rPr lang="en-US" sz="1400" dirty="0"/>
              <a:t>Fig.1.  Eye blink detection process</a:t>
            </a:r>
            <a:endParaRPr lang="ru-UA" sz="1400" dirty="0"/>
          </a:p>
        </p:txBody>
      </p:sp>
      <p:cxnSp>
        <p:nvCxnSpPr>
          <p:cNvPr id="4" name="Straight Arrow Connector 3">
            <a:extLst>
              <a:ext uri="{FF2B5EF4-FFF2-40B4-BE49-F238E27FC236}">
                <a16:creationId xmlns:a16="http://schemas.microsoft.com/office/drawing/2014/main" id="{3C3C16C1-4902-745D-83EA-6A9242897D71}"/>
              </a:ext>
            </a:extLst>
          </p:cNvPr>
          <p:cNvCxnSpPr/>
          <p:nvPr/>
        </p:nvCxnSpPr>
        <p:spPr>
          <a:xfrm flipV="1">
            <a:off x="156117" y="685800"/>
            <a:ext cx="11885340" cy="9293"/>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51D8C17-1906-8CCF-ACC9-A635051D98E0}"/>
              </a:ext>
            </a:extLst>
          </p:cNvPr>
          <p:cNvSpPr txBox="1"/>
          <p:nvPr/>
        </p:nvSpPr>
        <p:spPr>
          <a:xfrm>
            <a:off x="152400" y="40888"/>
            <a:ext cx="11877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ea typeface="+mn-lt"/>
                <a:cs typeface="+mn-lt"/>
              </a:rPr>
              <a:t>Tianjun</a:t>
            </a:r>
            <a:r>
              <a:rPr lang="en-US" sz="2000" dirty="0">
                <a:ea typeface="+mn-lt"/>
                <a:cs typeface="+mn-lt"/>
              </a:rPr>
              <a:t> Zhu, Research on a Real-Time Driver Fatigue Detection Algorithm Based on Facial Video Sequences</a:t>
            </a:r>
          </a:p>
        </p:txBody>
      </p:sp>
      <p:sp>
        <p:nvSpPr>
          <p:cNvPr id="7" name="TextBox 6">
            <a:extLst>
              <a:ext uri="{FF2B5EF4-FFF2-40B4-BE49-F238E27FC236}">
                <a16:creationId xmlns:a16="http://schemas.microsoft.com/office/drawing/2014/main" id="{90118A3E-280D-1B35-A6E2-1E9704477075}"/>
              </a:ext>
            </a:extLst>
          </p:cNvPr>
          <p:cNvSpPr txBox="1"/>
          <p:nvPr/>
        </p:nvSpPr>
        <p:spPr>
          <a:xfrm>
            <a:off x="9556595" y="4404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8" name="TextBox 7">
            <a:extLst>
              <a:ext uri="{FF2B5EF4-FFF2-40B4-BE49-F238E27FC236}">
                <a16:creationId xmlns:a16="http://schemas.microsoft.com/office/drawing/2014/main" id="{10668612-213D-CBF9-BFDE-854E03526DFA}"/>
              </a:ext>
            </a:extLst>
          </p:cNvPr>
          <p:cNvSpPr txBox="1"/>
          <p:nvPr/>
        </p:nvSpPr>
        <p:spPr>
          <a:xfrm>
            <a:off x="4935356" y="385320"/>
            <a:ext cx="70550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Department of Mechanical and Automotive Engineering, Zhaoqing University, Zhaoqing, 2022*</a:t>
            </a:r>
            <a:endParaRPr lang="en-US" sz="1400" dirty="0">
              <a:cs typeface="Calibri"/>
            </a:endParaRPr>
          </a:p>
        </p:txBody>
      </p:sp>
      <p:sp>
        <p:nvSpPr>
          <p:cNvPr id="13" name="TextBox 12">
            <a:extLst>
              <a:ext uri="{FF2B5EF4-FFF2-40B4-BE49-F238E27FC236}">
                <a16:creationId xmlns:a16="http://schemas.microsoft.com/office/drawing/2014/main" id="{1995A0C1-FE09-9467-EFD5-9339A7479D2F}"/>
              </a:ext>
            </a:extLst>
          </p:cNvPr>
          <p:cNvSpPr txBox="1"/>
          <p:nvPr/>
        </p:nvSpPr>
        <p:spPr>
          <a:xfrm>
            <a:off x="1564888" y="6443547"/>
            <a:ext cx="91458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 https://www.mdpi.com/2076-3417/12/4/2224/pdf?version=1645437674</a:t>
            </a:r>
            <a:endParaRPr lang="en-US" sz="1400">
              <a:ea typeface="+mn-lt"/>
              <a:cs typeface="+mn-lt"/>
            </a:endParaRPr>
          </a:p>
          <a:p>
            <a:endParaRPr lang="en-US" sz="1400" dirty="0">
              <a:cs typeface="Calibri"/>
            </a:endParaRPr>
          </a:p>
        </p:txBody>
      </p:sp>
      <p:sp>
        <p:nvSpPr>
          <p:cNvPr id="14" name="TextBox 13">
            <a:extLst>
              <a:ext uri="{FF2B5EF4-FFF2-40B4-BE49-F238E27FC236}">
                <a16:creationId xmlns:a16="http://schemas.microsoft.com/office/drawing/2014/main" id="{5EEBDDAA-51BB-5798-452A-AFE904C1E633}"/>
              </a:ext>
            </a:extLst>
          </p:cNvPr>
          <p:cNvSpPr txBox="1"/>
          <p:nvPr/>
        </p:nvSpPr>
        <p:spPr>
          <a:xfrm>
            <a:off x="7502912" y="3516352"/>
            <a:ext cx="38490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Calibri"/>
              </a:rPr>
              <a:t>ear &lt; 0.20 - person is drowsy</a:t>
            </a:r>
          </a:p>
        </p:txBody>
      </p:sp>
      <p:sp>
        <p:nvSpPr>
          <p:cNvPr id="15" name="TextBox 14">
            <a:extLst>
              <a:ext uri="{FF2B5EF4-FFF2-40B4-BE49-F238E27FC236}">
                <a16:creationId xmlns:a16="http://schemas.microsoft.com/office/drawing/2014/main" id="{C69C08C6-D1F8-2DC1-5760-EBA26EB76E78}"/>
              </a:ext>
            </a:extLst>
          </p:cNvPr>
          <p:cNvSpPr txBox="1"/>
          <p:nvPr/>
        </p:nvSpPr>
        <p:spPr>
          <a:xfrm>
            <a:off x="7475034" y="6220522"/>
            <a:ext cx="38490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cs typeface="Calibri"/>
              </a:rPr>
              <a:t>perclos</a:t>
            </a:r>
            <a:r>
              <a:rPr lang="en-US" sz="1600" dirty="0">
                <a:cs typeface="Calibri"/>
              </a:rPr>
              <a:t> &gt; 0.22 - person is drowsy</a:t>
            </a:r>
          </a:p>
        </p:txBody>
      </p:sp>
      <p:sp>
        <p:nvSpPr>
          <p:cNvPr id="16" name="Slide Number Placeholder 15">
            <a:extLst>
              <a:ext uri="{FF2B5EF4-FFF2-40B4-BE49-F238E27FC236}">
                <a16:creationId xmlns:a16="http://schemas.microsoft.com/office/drawing/2014/main" id="{AFEF404C-2044-FEAB-CF33-0CEDBBF417A6}"/>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77171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7750C-78F4-1638-D665-7C4EB73FA05B}"/>
              </a:ext>
            </a:extLst>
          </p:cNvPr>
          <p:cNvSpPr>
            <a:spLocks noGrp="1"/>
          </p:cNvSpPr>
          <p:nvPr>
            <p:ph idx="1"/>
          </p:nvPr>
        </p:nvSpPr>
        <p:spPr>
          <a:xfrm>
            <a:off x="410737" y="1444625"/>
            <a:ext cx="5553307" cy="1368388"/>
          </a:xfrm>
        </p:spPr>
        <p:txBody>
          <a:bodyPr vert="horz" lIns="91440" tIns="45720" rIns="91440" bIns="45720" rtlCol="0" anchor="t">
            <a:normAutofit/>
          </a:bodyPr>
          <a:lstStyle/>
          <a:p>
            <a:pPr marL="0" indent="0">
              <a:buNone/>
            </a:pPr>
            <a:r>
              <a:rPr lang="en-US" sz="2000"/>
              <a:t>The method  mainly includes two steps: first is the face detection algorithm, and second is the fatigue detection network model</a:t>
            </a:r>
            <a:endParaRPr lang="en-US" sz="2000">
              <a:cs typeface="Calibri" panose="020F0502020204030204"/>
            </a:endParaRPr>
          </a:p>
        </p:txBody>
      </p:sp>
      <p:pic>
        <p:nvPicPr>
          <p:cNvPr id="4" name="Picture 4" descr="Diagram&#10;&#10;Description automatically generated">
            <a:extLst>
              <a:ext uri="{FF2B5EF4-FFF2-40B4-BE49-F238E27FC236}">
                <a16:creationId xmlns:a16="http://schemas.microsoft.com/office/drawing/2014/main" id="{234F74B1-FFC4-65EE-39F0-B4337310C3EC}"/>
              </a:ext>
            </a:extLst>
          </p:cNvPr>
          <p:cNvPicPr>
            <a:picLocks noChangeAspect="1"/>
          </p:cNvPicPr>
          <p:nvPr/>
        </p:nvPicPr>
        <p:blipFill>
          <a:blip r:embed="rId2"/>
          <a:stretch>
            <a:fillRect/>
          </a:stretch>
        </p:blipFill>
        <p:spPr>
          <a:xfrm>
            <a:off x="2438400" y="2782502"/>
            <a:ext cx="2743200" cy="3225874"/>
          </a:xfrm>
          <a:prstGeom prst="rect">
            <a:avLst/>
          </a:prstGeom>
        </p:spPr>
      </p:pic>
      <p:sp>
        <p:nvSpPr>
          <p:cNvPr id="5" name="TextBox 4">
            <a:extLst>
              <a:ext uri="{FF2B5EF4-FFF2-40B4-BE49-F238E27FC236}">
                <a16:creationId xmlns:a16="http://schemas.microsoft.com/office/drawing/2014/main" id="{BF6AB020-1211-C40D-6E50-31703A2837BA}"/>
              </a:ext>
            </a:extLst>
          </p:cNvPr>
          <p:cNvSpPr txBox="1"/>
          <p:nvPr/>
        </p:nvSpPr>
        <p:spPr>
          <a:xfrm>
            <a:off x="524107" y="3850887"/>
            <a:ext cx="14050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Prototype:</a:t>
            </a:r>
            <a:endParaRPr lang="en-US" dirty="0">
              <a:cs typeface="Calibri"/>
            </a:endParaRPr>
          </a:p>
        </p:txBody>
      </p:sp>
      <p:pic>
        <p:nvPicPr>
          <p:cNvPr id="8" name="Picture 8" descr="Diagram&#10;&#10;Description automatically generated">
            <a:extLst>
              <a:ext uri="{FF2B5EF4-FFF2-40B4-BE49-F238E27FC236}">
                <a16:creationId xmlns:a16="http://schemas.microsoft.com/office/drawing/2014/main" id="{05D9649F-373C-0A28-567C-DBEF6C417B67}"/>
              </a:ext>
            </a:extLst>
          </p:cNvPr>
          <p:cNvPicPr>
            <a:picLocks noChangeAspect="1"/>
          </p:cNvPicPr>
          <p:nvPr/>
        </p:nvPicPr>
        <p:blipFill>
          <a:blip r:embed="rId3"/>
          <a:stretch>
            <a:fillRect/>
          </a:stretch>
        </p:blipFill>
        <p:spPr>
          <a:xfrm>
            <a:off x="6722326" y="933908"/>
            <a:ext cx="4815468" cy="2286013"/>
          </a:xfrm>
          <a:prstGeom prst="rect">
            <a:avLst/>
          </a:prstGeom>
        </p:spPr>
      </p:pic>
      <p:pic>
        <p:nvPicPr>
          <p:cNvPr id="10" name="Picture 10" descr="Diagram&#10;&#10;Description automatically generated">
            <a:extLst>
              <a:ext uri="{FF2B5EF4-FFF2-40B4-BE49-F238E27FC236}">
                <a16:creationId xmlns:a16="http://schemas.microsoft.com/office/drawing/2014/main" id="{E049FD2E-8A44-7297-7329-D338F06D0C19}"/>
              </a:ext>
            </a:extLst>
          </p:cNvPr>
          <p:cNvPicPr>
            <a:picLocks noChangeAspect="1"/>
          </p:cNvPicPr>
          <p:nvPr/>
        </p:nvPicPr>
        <p:blipFill>
          <a:blip r:embed="rId4"/>
          <a:stretch>
            <a:fillRect/>
          </a:stretch>
        </p:blipFill>
        <p:spPr>
          <a:xfrm>
            <a:off x="6499302" y="3622773"/>
            <a:ext cx="4016298" cy="2298043"/>
          </a:xfrm>
          <a:prstGeom prst="rect">
            <a:avLst/>
          </a:prstGeom>
        </p:spPr>
      </p:pic>
      <p:sp>
        <p:nvSpPr>
          <p:cNvPr id="11" name="TextBox 10">
            <a:extLst>
              <a:ext uri="{FF2B5EF4-FFF2-40B4-BE49-F238E27FC236}">
                <a16:creationId xmlns:a16="http://schemas.microsoft.com/office/drawing/2014/main" id="{3E6C96E8-3779-100E-153D-CB95C95658A9}"/>
              </a:ext>
            </a:extLst>
          </p:cNvPr>
          <p:cNvSpPr txBox="1"/>
          <p:nvPr/>
        </p:nvSpPr>
        <p:spPr>
          <a:xfrm>
            <a:off x="7232238" y="3228437"/>
            <a:ext cx="3637935" cy="307777"/>
          </a:xfrm>
          <a:prstGeom prst="rect">
            <a:avLst/>
          </a:prstGeom>
          <a:noFill/>
        </p:spPr>
        <p:txBody>
          <a:bodyPr wrap="square" lIns="91440" tIns="45720" rIns="91440" bIns="45720" rtlCol="0" anchor="t">
            <a:spAutoFit/>
          </a:bodyPr>
          <a:lstStyle/>
          <a:p>
            <a:pPr algn="ctr"/>
            <a:r>
              <a:rPr lang="en-US" sz="1400" dirty="0"/>
              <a:t>Fig.1  </a:t>
            </a:r>
            <a:r>
              <a:rPr lang="en-US" sz="1400" dirty="0">
                <a:ea typeface="+mn-lt"/>
                <a:cs typeface="+mn-lt"/>
              </a:rPr>
              <a:t>Single Shot </a:t>
            </a:r>
            <a:r>
              <a:rPr lang="en-US" sz="1400" dirty="0" err="1">
                <a:ea typeface="+mn-lt"/>
                <a:cs typeface="+mn-lt"/>
              </a:rPr>
              <a:t>MultiBox</a:t>
            </a:r>
            <a:r>
              <a:rPr lang="en-US" sz="1400" dirty="0">
                <a:ea typeface="+mn-lt"/>
                <a:cs typeface="+mn-lt"/>
              </a:rPr>
              <a:t> Detector</a:t>
            </a:r>
            <a:endParaRPr lang="ru-UA" sz="1400" dirty="0"/>
          </a:p>
        </p:txBody>
      </p:sp>
      <p:sp>
        <p:nvSpPr>
          <p:cNvPr id="15" name="TextBox 14">
            <a:extLst>
              <a:ext uri="{FF2B5EF4-FFF2-40B4-BE49-F238E27FC236}">
                <a16:creationId xmlns:a16="http://schemas.microsoft.com/office/drawing/2014/main" id="{EC6CC0DB-58C5-16B4-AE2E-187A0C3BDBB9}"/>
              </a:ext>
            </a:extLst>
          </p:cNvPr>
          <p:cNvSpPr txBox="1"/>
          <p:nvPr/>
        </p:nvSpPr>
        <p:spPr>
          <a:xfrm>
            <a:off x="7483140" y="6155632"/>
            <a:ext cx="3637935" cy="307777"/>
          </a:xfrm>
          <a:prstGeom prst="rect">
            <a:avLst/>
          </a:prstGeom>
          <a:noFill/>
        </p:spPr>
        <p:txBody>
          <a:bodyPr wrap="square" lIns="91440" tIns="45720" rIns="91440" bIns="45720" rtlCol="0" anchor="t">
            <a:spAutoFit/>
          </a:bodyPr>
          <a:lstStyle/>
          <a:p>
            <a:pPr algn="ctr"/>
            <a:r>
              <a:rPr lang="en-US" sz="1400" dirty="0"/>
              <a:t>Fig.2  Visual Geometry Group 16</a:t>
            </a:r>
            <a:endParaRPr lang="ru-UA" sz="1400" dirty="0"/>
          </a:p>
        </p:txBody>
      </p:sp>
      <p:sp>
        <p:nvSpPr>
          <p:cNvPr id="16" name="TextBox 15">
            <a:extLst>
              <a:ext uri="{FF2B5EF4-FFF2-40B4-BE49-F238E27FC236}">
                <a16:creationId xmlns:a16="http://schemas.microsoft.com/office/drawing/2014/main" id="{94975B1D-9637-154F-2B77-EE5C184EEC75}"/>
              </a:ext>
            </a:extLst>
          </p:cNvPr>
          <p:cNvSpPr txBox="1"/>
          <p:nvPr/>
        </p:nvSpPr>
        <p:spPr>
          <a:xfrm>
            <a:off x="236035" y="6369205"/>
            <a:ext cx="60421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*https</a:t>
            </a:r>
            <a:r>
              <a:rPr lang="en-US" sz="1400">
                <a:ea typeface="+mn-lt"/>
                <a:cs typeface="+mn-lt"/>
              </a:rPr>
              <a:t>://ietresearch.onlinelibrary.wiley.com/doi/pdfdirect/10.1049/ipr2.12207</a:t>
            </a:r>
            <a:endParaRPr lang="en-US" sz="1400"/>
          </a:p>
        </p:txBody>
      </p:sp>
      <p:sp>
        <p:nvSpPr>
          <p:cNvPr id="6" name="TextBox 5">
            <a:extLst>
              <a:ext uri="{FF2B5EF4-FFF2-40B4-BE49-F238E27FC236}">
                <a16:creationId xmlns:a16="http://schemas.microsoft.com/office/drawing/2014/main" id="{D9CED032-A465-47F8-F583-9CA601403795}"/>
              </a:ext>
            </a:extLst>
          </p:cNvPr>
          <p:cNvSpPr txBox="1"/>
          <p:nvPr/>
        </p:nvSpPr>
        <p:spPr>
          <a:xfrm>
            <a:off x="412596" y="932985"/>
            <a:ext cx="43972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Detection method based on deep learning</a:t>
            </a:r>
            <a:endParaRPr lang="en-US" dirty="0">
              <a:ea typeface="+mn-lt"/>
              <a:cs typeface="+mn-lt"/>
            </a:endParaRPr>
          </a:p>
        </p:txBody>
      </p:sp>
      <p:sp>
        <p:nvSpPr>
          <p:cNvPr id="7" name="TextBox 6">
            <a:extLst>
              <a:ext uri="{FF2B5EF4-FFF2-40B4-BE49-F238E27FC236}">
                <a16:creationId xmlns:a16="http://schemas.microsoft.com/office/drawing/2014/main" id="{6A7BE8D5-6B9E-AF4C-1ECF-81C15BD873E4}"/>
              </a:ext>
            </a:extLst>
          </p:cNvPr>
          <p:cNvSpPr txBox="1"/>
          <p:nvPr/>
        </p:nvSpPr>
        <p:spPr>
          <a:xfrm>
            <a:off x="310376" y="115228"/>
            <a:ext cx="114783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err="1">
                <a:latin typeface="Calibri Light"/>
                <a:cs typeface="Calibri Light"/>
              </a:rPr>
              <a:t>Guangzhe</a:t>
            </a:r>
            <a:r>
              <a:rPr lang="en-US" sz="2000" b="1" dirty="0">
                <a:latin typeface="Calibri Light"/>
                <a:cs typeface="Calibri Light"/>
              </a:rPr>
              <a:t> Zhao, Research on fatigue detection based on visual features</a:t>
            </a:r>
            <a:endParaRPr lang="en-US" sz="2000" b="1" dirty="0"/>
          </a:p>
        </p:txBody>
      </p:sp>
      <p:cxnSp>
        <p:nvCxnSpPr>
          <p:cNvPr id="9" name="Straight Arrow Connector 8">
            <a:extLst>
              <a:ext uri="{FF2B5EF4-FFF2-40B4-BE49-F238E27FC236}">
                <a16:creationId xmlns:a16="http://schemas.microsoft.com/office/drawing/2014/main" id="{CFDE61D7-EEA1-747E-B1E7-DDB0ED4F25EE}"/>
              </a:ext>
            </a:extLst>
          </p:cNvPr>
          <p:cNvCxnSpPr/>
          <p:nvPr/>
        </p:nvCxnSpPr>
        <p:spPr>
          <a:xfrm flipV="1">
            <a:off x="81775" y="797310"/>
            <a:ext cx="11848170" cy="27880"/>
          </a:xfrm>
          <a:prstGeom prst="straightConnector1">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01B338-42D1-D217-F50D-1B30FC4DF142}"/>
              </a:ext>
            </a:extLst>
          </p:cNvPr>
          <p:cNvSpPr txBox="1"/>
          <p:nvPr/>
        </p:nvSpPr>
        <p:spPr>
          <a:xfrm>
            <a:off x="6963936" y="449766"/>
            <a:ext cx="548454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The Institution of Engineering and Technology, 2020*</a:t>
            </a:r>
          </a:p>
        </p:txBody>
      </p:sp>
      <p:sp>
        <p:nvSpPr>
          <p:cNvPr id="2" name="Slide Number Placeholder 1">
            <a:extLst>
              <a:ext uri="{FF2B5EF4-FFF2-40B4-BE49-F238E27FC236}">
                <a16:creationId xmlns:a16="http://schemas.microsoft.com/office/drawing/2014/main" id="{35D74A4F-AE68-A612-32A1-7F683EFDAB37}"/>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937327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779F2-B5FB-7B82-1505-585932D9D0DF}"/>
              </a:ext>
            </a:extLst>
          </p:cNvPr>
          <p:cNvSpPr>
            <a:spLocks noGrp="1"/>
          </p:cNvSpPr>
          <p:nvPr>
            <p:ph type="title"/>
          </p:nvPr>
        </p:nvSpPr>
        <p:spPr>
          <a:xfrm>
            <a:off x="1859" y="2711"/>
            <a:ext cx="12188282" cy="600733"/>
          </a:xfrm>
          <a:solidFill>
            <a:schemeClr val="tx2"/>
          </a:solidFill>
        </p:spPr>
        <p:txBody>
          <a:bodyPr>
            <a:normAutofit/>
          </a:bodyPr>
          <a:lstStyle/>
          <a:p>
            <a:r>
              <a:rPr lang="en-US" sz="3200">
                <a:solidFill>
                  <a:schemeClr val="bg1"/>
                </a:solidFill>
                <a:cs typeface="Calibri Light"/>
              </a:rPr>
              <a:t>State-of-art methods</a:t>
            </a:r>
            <a:endParaRPr lang="en-US">
              <a:solidFill>
                <a:schemeClr val="bg1"/>
              </a:solidFill>
              <a:cs typeface="Calibri Light"/>
            </a:endParaRPr>
          </a:p>
        </p:txBody>
      </p:sp>
      <p:sp>
        <p:nvSpPr>
          <p:cNvPr id="3" name="Content Placeholder 2">
            <a:extLst>
              <a:ext uri="{FF2B5EF4-FFF2-40B4-BE49-F238E27FC236}">
                <a16:creationId xmlns:a16="http://schemas.microsoft.com/office/drawing/2014/main" id="{F6372DC6-2E6E-17FA-AEAF-1F28B77DDE37}"/>
              </a:ext>
            </a:extLst>
          </p:cNvPr>
          <p:cNvSpPr>
            <a:spLocks noGrp="1"/>
          </p:cNvSpPr>
          <p:nvPr>
            <p:ph idx="1"/>
          </p:nvPr>
        </p:nvSpPr>
        <p:spPr>
          <a:xfrm>
            <a:off x="327102" y="4529794"/>
            <a:ext cx="52040" cy="48828"/>
          </a:xfrm>
        </p:spPr>
        <p:txBody>
          <a:bodyPr vert="horz" lIns="91440" tIns="45720" rIns="91440" bIns="45720" rtlCol="0" anchor="t">
            <a:normAutofit fontScale="25000" lnSpcReduction="20000"/>
          </a:bodyPr>
          <a:lstStyle/>
          <a:p>
            <a:pPr marL="0" indent="0">
              <a:buNone/>
            </a:pPr>
            <a:endParaRPr lang="en-US" sz="2000">
              <a:cs typeface="Calibri" panose="020F0502020204030204"/>
            </a:endParaRPr>
          </a:p>
          <a:p>
            <a:pPr marL="0" indent="0">
              <a:buNone/>
            </a:pPr>
            <a:endParaRPr lang="en-US" sz="2000">
              <a:ea typeface="+mn-lt"/>
              <a:cs typeface="+mn-lt"/>
            </a:endParaRPr>
          </a:p>
          <a:p>
            <a:pPr marL="0" indent="0">
              <a:buNone/>
            </a:pPr>
            <a:endParaRPr lang="en-US" sz="2000">
              <a:cs typeface="Calibri" panose="020F0502020204030204"/>
            </a:endParaRPr>
          </a:p>
        </p:txBody>
      </p:sp>
      <p:sp>
        <p:nvSpPr>
          <p:cNvPr id="4" name="TextBox 3">
            <a:extLst>
              <a:ext uri="{FF2B5EF4-FFF2-40B4-BE49-F238E27FC236}">
                <a16:creationId xmlns:a16="http://schemas.microsoft.com/office/drawing/2014/main" id="{EFB35F6D-E109-F387-ED56-8049621FC04E}"/>
              </a:ext>
            </a:extLst>
          </p:cNvPr>
          <p:cNvSpPr txBox="1"/>
          <p:nvPr/>
        </p:nvSpPr>
        <p:spPr>
          <a:xfrm>
            <a:off x="2856570" y="6378498"/>
            <a:ext cx="70735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https://ietresearch.onlinelibrary.wiley.com/doi/pdf/10.1049/ipr2.12207</a:t>
            </a:r>
            <a:endParaRPr lang="en-US"/>
          </a:p>
        </p:txBody>
      </p:sp>
      <p:graphicFrame>
        <p:nvGraphicFramePr>
          <p:cNvPr id="7" name="Table 6">
            <a:extLst>
              <a:ext uri="{FF2B5EF4-FFF2-40B4-BE49-F238E27FC236}">
                <a16:creationId xmlns:a16="http://schemas.microsoft.com/office/drawing/2014/main" id="{7AB2DFB7-39FF-B99B-EABD-BD2ABBB7723E}"/>
              </a:ext>
            </a:extLst>
          </p:cNvPr>
          <p:cNvGraphicFramePr>
            <a:graphicFrameLocks noGrp="1"/>
          </p:cNvGraphicFramePr>
          <p:nvPr>
            <p:extLst>
              <p:ext uri="{D42A27DB-BD31-4B8C-83A1-F6EECF244321}">
                <p14:modId xmlns:p14="http://schemas.microsoft.com/office/powerpoint/2010/main" val="3817445338"/>
              </p:ext>
            </p:extLst>
          </p:nvPr>
        </p:nvGraphicFramePr>
        <p:xfrm>
          <a:off x="841168" y="1583376"/>
          <a:ext cx="10515600" cy="3678975"/>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909961044"/>
                    </a:ext>
                  </a:extLst>
                </a:gridCol>
                <a:gridCol w="2628900">
                  <a:extLst>
                    <a:ext uri="{9D8B030D-6E8A-4147-A177-3AD203B41FA5}">
                      <a16:colId xmlns:a16="http://schemas.microsoft.com/office/drawing/2014/main" val="2064757460"/>
                    </a:ext>
                  </a:extLst>
                </a:gridCol>
                <a:gridCol w="2628900">
                  <a:extLst>
                    <a:ext uri="{9D8B030D-6E8A-4147-A177-3AD203B41FA5}">
                      <a16:colId xmlns:a16="http://schemas.microsoft.com/office/drawing/2014/main" val="689083920"/>
                    </a:ext>
                  </a:extLst>
                </a:gridCol>
                <a:gridCol w="2628900">
                  <a:extLst>
                    <a:ext uri="{9D8B030D-6E8A-4147-A177-3AD203B41FA5}">
                      <a16:colId xmlns:a16="http://schemas.microsoft.com/office/drawing/2014/main" val="2738274202"/>
                    </a:ext>
                  </a:extLst>
                </a:gridCol>
              </a:tblGrid>
              <a:tr h="368135">
                <a:tc>
                  <a:txBody>
                    <a:bodyPr/>
                    <a:lstStyle/>
                    <a:p>
                      <a:pPr algn="l" fontAlgn="base"/>
                      <a:r>
                        <a:rPr lang="en-US" sz="1800" u="none" strike="noStrike" dirty="0">
                          <a:effectLst/>
                        </a:rPr>
                        <a:t>Research</a:t>
                      </a:r>
                      <a:r>
                        <a:rPr lang="en-US" sz="1800" dirty="0">
                          <a:effectLst/>
                        </a:rPr>
                        <a:t>​</a:t>
                      </a:r>
                      <a:endParaRPr lang="en-US" b="1" i="0" dirty="0">
                        <a:solidFill>
                          <a:srgbClr val="FFFFFF"/>
                        </a:solidFill>
                        <a:effectLst/>
                      </a:endParaRPr>
                    </a:p>
                  </a:txBody>
                  <a:tcPr/>
                </a:tc>
                <a:tc>
                  <a:txBody>
                    <a:bodyPr/>
                    <a:lstStyle/>
                    <a:p>
                      <a:pPr algn="l" fontAlgn="base"/>
                      <a:r>
                        <a:rPr lang="en-US" sz="1800" dirty="0">
                          <a:effectLst/>
                        </a:rPr>
                        <a:t>Year​</a:t>
                      </a:r>
                      <a:endParaRPr lang="en-US" b="1" i="0" dirty="0">
                        <a:solidFill>
                          <a:srgbClr val="FFFFFF"/>
                        </a:solidFill>
                        <a:effectLst/>
                      </a:endParaRPr>
                    </a:p>
                  </a:txBody>
                  <a:tcPr/>
                </a:tc>
                <a:tc>
                  <a:txBody>
                    <a:bodyPr/>
                    <a:lstStyle/>
                    <a:p>
                      <a:pPr algn="l" fontAlgn="base"/>
                      <a:r>
                        <a:rPr lang="en-US" sz="1800" dirty="0">
                          <a:effectLst/>
                        </a:rPr>
                        <a:t>Method ​</a:t>
                      </a:r>
                      <a:endParaRPr lang="en-US" b="1" i="0" dirty="0">
                        <a:solidFill>
                          <a:srgbClr val="FFFFFF"/>
                        </a:solidFill>
                        <a:effectLst/>
                      </a:endParaRPr>
                    </a:p>
                  </a:txBody>
                  <a:tcPr/>
                </a:tc>
                <a:tc>
                  <a:txBody>
                    <a:bodyPr/>
                    <a:lstStyle/>
                    <a:p>
                      <a:pPr algn="l" fontAlgn="base"/>
                      <a:r>
                        <a:rPr lang="en-US" sz="1800" u="none" strike="noStrike" dirty="0">
                          <a:effectLst/>
                        </a:rPr>
                        <a:t>Accuracy (%)</a:t>
                      </a:r>
                      <a:r>
                        <a:rPr lang="en-US" sz="1800" dirty="0">
                          <a:effectLst/>
                        </a:rPr>
                        <a:t>​</a:t>
                      </a:r>
                      <a:endParaRPr lang="en-US" b="1" i="0" dirty="0">
                        <a:solidFill>
                          <a:srgbClr val="FFFFFF"/>
                        </a:solidFill>
                        <a:effectLst/>
                      </a:endParaRPr>
                    </a:p>
                  </a:txBody>
                  <a:tcPr/>
                </a:tc>
                <a:extLst>
                  <a:ext uri="{0D108BD9-81ED-4DB2-BD59-A6C34878D82A}">
                    <a16:rowId xmlns:a16="http://schemas.microsoft.com/office/drawing/2014/main" val="3709175202"/>
                  </a:ext>
                </a:extLst>
              </a:tr>
              <a:tr h="368135">
                <a:tc>
                  <a:txBody>
                    <a:bodyPr/>
                    <a:lstStyle/>
                    <a:p>
                      <a:pPr lvl="0" algn="l">
                        <a:buNone/>
                      </a:pPr>
                      <a:r>
                        <a:rPr lang="en-US" sz="1800" b="0" i="0" u="none" strike="noStrike" noProof="0" dirty="0">
                          <a:effectLst/>
                          <a:latin typeface="Calibri"/>
                        </a:rPr>
                        <a:t>AL-Anizy[</a:t>
                      </a:r>
                      <a:r>
                        <a:rPr lang="en-US" sz="1800" b="0" i="0" u="none" strike="noStrike" noProof="0" dirty="0">
                          <a:effectLst/>
                          <a:latin typeface="Calibri"/>
                          <a:hlinkClick r:id="rId2"/>
                        </a:rPr>
                        <a:t>1</a:t>
                      </a:r>
                      <a:r>
                        <a:rPr lang="en-US" sz="1800" b="0" i="0" u="none" strike="noStrike" noProof="0" dirty="0">
                          <a:effectLst/>
                          <a:latin typeface="Calibri"/>
                        </a:rPr>
                        <a:t>]</a:t>
                      </a:r>
                      <a:endParaRPr lang="en-US" dirty="0"/>
                    </a:p>
                  </a:txBody>
                  <a:tcPr>
                    <a:solidFill>
                      <a:srgbClr val="FFFF00"/>
                    </a:solidFill>
                  </a:tcPr>
                </a:tc>
                <a:tc>
                  <a:txBody>
                    <a:bodyPr/>
                    <a:lstStyle/>
                    <a:p>
                      <a:pPr lvl="0" algn="l">
                        <a:buNone/>
                      </a:pPr>
                      <a:r>
                        <a:rPr lang="en-US" sz="1800" dirty="0">
                          <a:effectLst/>
                        </a:rPr>
                        <a:t>2015</a:t>
                      </a:r>
                      <a:endParaRPr lang="en-US"/>
                    </a:p>
                  </a:txBody>
                  <a:tcPr>
                    <a:solidFill>
                      <a:srgbClr val="FFFF00"/>
                    </a:solidFill>
                  </a:tcPr>
                </a:tc>
                <a:tc>
                  <a:txBody>
                    <a:bodyPr/>
                    <a:lstStyle/>
                    <a:p>
                      <a:pPr lvl="0" algn="l">
                        <a:buNone/>
                      </a:pPr>
                      <a:r>
                        <a:rPr lang="en-US" sz="1800" dirty="0">
                          <a:effectLst/>
                        </a:rPr>
                        <a:t>Haar cascades</a:t>
                      </a:r>
                      <a:endParaRPr lang="en-US"/>
                    </a:p>
                  </a:txBody>
                  <a:tcPr>
                    <a:solidFill>
                      <a:srgbClr val="FFFF00"/>
                    </a:solidFill>
                  </a:tcPr>
                </a:tc>
                <a:tc>
                  <a:txBody>
                    <a:bodyPr/>
                    <a:lstStyle/>
                    <a:p>
                      <a:pPr lvl="0" algn="l">
                        <a:buNone/>
                      </a:pPr>
                      <a:r>
                        <a:rPr lang="en-US" sz="1800" dirty="0">
                          <a:solidFill>
                            <a:schemeClr val="tx1"/>
                          </a:solidFill>
                          <a:effectLst/>
                        </a:rPr>
                        <a:t>90.5*</a:t>
                      </a:r>
                      <a:endParaRPr lang="en-US" dirty="0"/>
                    </a:p>
                  </a:txBody>
                  <a:tcPr>
                    <a:solidFill>
                      <a:srgbClr val="FFFF00"/>
                    </a:solidFill>
                  </a:tcPr>
                </a:tc>
                <a:extLst>
                  <a:ext uri="{0D108BD9-81ED-4DB2-BD59-A6C34878D82A}">
                    <a16:rowId xmlns:a16="http://schemas.microsoft.com/office/drawing/2014/main" val="2249184873"/>
                  </a:ext>
                </a:extLst>
              </a:tr>
              <a:tr h="368135">
                <a:tc>
                  <a:txBody>
                    <a:bodyPr/>
                    <a:lstStyle/>
                    <a:p>
                      <a:pPr algn="l" fontAlgn="base"/>
                      <a:r>
                        <a:rPr lang="en-US" sz="1800" u="none" strike="noStrike" dirty="0">
                          <a:effectLst/>
                        </a:rPr>
                        <a:t>Shih[</a:t>
                      </a:r>
                      <a:r>
                        <a:rPr lang="en-US" sz="1800" u="none" strike="noStrike" dirty="0">
                          <a:effectLst/>
                          <a:hlinkClick r:id="rId2"/>
                        </a:rPr>
                        <a:t>2</a:t>
                      </a:r>
                      <a:r>
                        <a:rPr lang="en-US" sz="1800" u="none" strike="noStrike" dirty="0">
                          <a:effectLst/>
                        </a:rPr>
                        <a:t>]</a:t>
                      </a:r>
                      <a:endParaRPr lang="en-US" sz="1800" dirty="0">
                        <a:effectLst/>
                      </a:endParaRPr>
                    </a:p>
                  </a:txBody>
                  <a:tcPr/>
                </a:tc>
                <a:tc>
                  <a:txBody>
                    <a:bodyPr/>
                    <a:lstStyle/>
                    <a:p>
                      <a:pPr algn="l" fontAlgn="base"/>
                      <a:r>
                        <a:rPr lang="en-US" sz="1800" u="none" strike="noStrike" dirty="0">
                          <a:effectLst/>
                        </a:rPr>
                        <a:t>2016</a:t>
                      </a:r>
                      <a:r>
                        <a:rPr lang="en-US" sz="1800" dirty="0">
                          <a:effectLst/>
                        </a:rPr>
                        <a:t>​</a:t>
                      </a:r>
                      <a:endParaRPr lang="en-US" b="0" i="0" dirty="0">
                        <a:solidFill>
                          <a:srgbClr val="000000"/>
                        </a:solidFill>
                        <a:effectLst/>
                      </a:endParaRPr>
                    </a:p>
                  </a:txBody>
                  <a:tcPr/>
                </a:tc>
                <a:tc>
                  <a:txBody>
                    <a:bodyPr/>
                    <a:lstStyle/>
                    <a:p>
                      <a:pPr algn="l" fontAlgn="base"/>
                      <a:r>
                        <a:rPr lang="en-US" sz="1800" dirty="0">
                          <a:effectLst/>
                        </a:rPr>
                        <a:t>MSTN​</a:t>
                      </a:r>
                      <a:endParaRPr lang="en-US" b="0" i="0" dirty="0">
                        <a:solidFill>
                          <a:srgbClr val="000000"/>
                        </a:solidFill>
                        <a:effectLst/>
                      </a:endParaRPr>
                    </a:p>
                  </a:txBody>
                  <a:tcPr/>
                </a:tc>
                <a:tc>
                  <a:txBody>
                    <a:bodyPr/>
                    <a:lstStyle/>
                    <a:p>
                      <a:pPr algn="l" fontAlgn="base"/>
                      <a:r>
                        <a:rPr lang="en-US" sz="1800" u="none" strike="noStrike" dirty="0">
                          <a:effectLst/>
                        </a:rPr>
                        <a:t>82.61</a:t>
                      </a:r>
                      <a:r>
                        <a:rPr lang="en-US" sz="1800" dirty="0">
                          <a:effectLst/>
                        </a:rPr>
                        <a:t>​</a:t>
                      </a:r>
                      <a:endParaRPr lang="en-US" b="0" i="0" dirty="0">
                        <a:solidFill>
                          <a:srgbClr val="000000"/>
                        </a:solidFill>
                        <a:effectLst/>
                      </a:endParaRPr>
                    </a:p>
                  </a:txBody>
                  <a:tcPr/>
                </a:tc>
                <a:extLst>
                  <a:ext uri="{0D108BD9-81ED-4DB2-BD59-A6C34878D82A}">
                    <a16:rowId xmlns:a16="http://schemas.microsoft.com/office/drawing/2014/main" val="3169397480"/>
                  </a:ext>
                </a:extLst>
              </a:tr>
              <a:tr h="368135">
                <a:tc>
                  <a:txBody>
                    <a:bodyPr/>
                    <a:lstStyle/>
                    <a:p>
                      <a:pPr algn="l" fontAlgn="base"/>
                      <a:r>
                        <a:rPr lang="en-US" sz="1800" u="none" strike="noStrike" dirty="0">
                          <a:effectLst/>
                        </a:rPr>
                        <a:t>Jabbar </a:t>
                      </a:r>
                      <a:r>
                        <a:rPr lang="en-US" sz="1800" dirty="0">
                          <a:effectLst/>
                        </a:rPr>
                        <a:t>​[</a:t>
                      </a:r>
                      <a:r>
                        <a:rPr lang="en-US" sz="1800" dirty="0">
                          <a:effectLst/>
                          <a:hlinkClick r:id="rId2"/>
                        </a:rPr>
                        <a:t>3</a:t>
                      </a:r>
                      <a:r>
                        <a:rPr lang="en-US" sz="1800" dirty="0">
                          <a:effectLst/>
                        </a:rPr>
                        <a:t>]</a:t>
                      </a:r>
                      <a:endParaRPr lang="en-US" b="0" i="0" dirty="0">
                        <a:solidFill>
                          <a:srgbClr val="000000"/>
                        </a:solidFill>
                        <a:effectLst/>
                      </a:endParaRPr>
                    </a:p>
                  </a:txBody>
                  <a:tcPr/>
                </a:tc>
                <a:tc>
                  <a:txBody>
                    <a:bodyPr/>
                    <a:lstStyle/>
                    <a:p>
                      <a:pPr algn="l" fontAlgn="base"/>
                      <a:r>
                        <a:rPr lang="en-US" sz="1800" u="none" strike="noStrike" dirty="0">
                          <a:effectLst/>
                        </a:rPr>
                        <a:t>2018</a:t>
                      </a:r>
                      <a:r>
                        <a:rPr lang="en-US" sz="1800" dirty="0">
                          <a:effectLst/>
                        </a:rPr>
                        <a:t>​</a:t>
                      </a:r>
                      <a:endParaRPr lang="en-US" b="0" i="0" dirty="0">
                        <a:solidFill>
                          <a:srgbClr val="000000"/>
                        </a:solidFill>
                        <a:effectLst/>
                      </a:endParaRPr>
                    </a:p>
                  </a:txBody>
                  <a:tcPr/>
                </a:tc>
                <a:tc>
                  <a:txBody>
                    <a:bodyPr/>
                    <a:lstStyle/>
                    <a:p>
                      <a:pPr algn="l" fontAlgn="base"/>
                      <a:r>
                        <a:rPr lang="en-US" sz="1800" u="none" strike="noStrike" dirty="0">
                          <a:effectLst/>
                        </a:rPr>
                        <a:t>MLP</a:t>
                      </a:r>
                      <a:r>
                        <a:rPr lang="en-US" sz="1800" dirty="0">
                          <a:effectLst/>
                        </a:rPr>
                        <a:t>​</a:t>
                      </a:r>
                      <a:endParaRPr lang="en-US" b="0" i="0" dirty="0">
                        <a:solidFill>
                          <a:srgbClr val="000000"/>
                        </a:solidFill>
                        <a:effectLst/>
                      </a:endParaRPr>
                    </a:p>
                  </a:txBody>
                  <a:tcPr/>
                </a:tc>
                <a:tc>
                  <a:txBody>
                    <a:bodyPr/>
                    <a:lstStyle/>
                    <a:p>
                      <a:pPr algn="l" fontAlgn="base"/>
                      <a:r>
                        <a:rPr lang="en-US" sz="1800" u="none" strike="noStrike" dirty="0">
                          <a:effectLst/>
                        </a:rPr>
                        <a:t>80.92</a:t>
                      </a:r>
                      <a:r>
                        <a:rPr lang="en-US" sz="1800" dirty="0">
                          <a:effectLst/>
                        </a:rPr>
                        <a:t>​</a:t>
                      </a:r>
                      <a:endParaRPr lang="en-US" b="0" i="0" dirty="0">
                        <a:solidFill>
                          <a:srgbClr val="000000"/>
                        </a:solidFill>
                        <a:effectLst/>
                      </a:endParaRPr>
                    </a:p>
                  </a:txBody>
                  <a:tcPr/>
                </a:tc>
                <a:extLst>
                  <a:ext uri="{0D108BD9-81ED-4DB2-BD59-A6C34878D82A}">
                    <a16:rowId xmlns:a16="http://schemas.microsoft.com/office/drawing/2014/main" val="2555475566"/>
                  </a:ext>
                </a:extLst>
              </a:tr>
              <a:tr h="368135">
                <a:tc>
                  <a:txBody>
                    <a:bodyPr/>
                    <a:lstStyle/>
                    <a:p>
                      <a:pPr algn="l" fontAlgn="base"/>
                      <a:r>
                        <a:rPr lang="en-US" sz="1800" u="none" strike="noStrike" dirty="0">
                          <a:effectLst/>
                        </a:rPr>
                        <a:t>Xing </a:t>
                      </a:r>
                      <a:r>
                        <a:rPr lang="en-US" sz="1800" dirty="0">
                          <a:effectLst/>
                        </a:rPr>
                        <a:t>​[</a:t>
                      </a:r>
                      <a:r>
                        <a:rPr lang="en-US" sz="1800" dirty="0">
                          <a:effectLst/>
                          <a:hlinkClick r:id="rId2"/>
                        </a:rPr>
                        <a:t>4</a:t>
                      </a:r>
                      <a:r>
                        <a:rPr lang="en-US" sz="1800" dirty="0">
                          <a:effectLst/>
                        </a:rPr>
                        <a:t>]</a:t>
                      </a:r>
                      <a:endParaRPr lang="en-US" b="0" i="0" dirty="0">
                        <a:solidFill>
                          <a:srgbClr val="000000"/>
                        </a:solidFill>
                        <a:effectLst/>
                      </a:endParaRPr>
                    </a:p>
                  </a:txBody>
                  <a:tcPr>
                    <a:solidFill>
                      <a:srgbClr val="FFFF00"/>
                    </a:solidFill>
                  </a:tcPr>
                </a:tc>
                <a:tc>
                  <a:txBody>
                    <a:bodyPr/>
                    <a:lstStyle/>
                    <a:p>
                      <a:pPr algn="l" fontAlgn="base"/>
                      <a:r>
                        <a:rPr lang="en-US" sz="1800" dirty="0">
                          <a:effectLst/>
                        </a:rPr>
                        <a:t>2019​</a:t>
                      </a:r>
                      <a:endParaRPr lang="en-US" b="0" i="0" dirty="0">
                        <a:solidFill>
                          <a:srgbClr val="000000"/>
                        </a:solidFill>
                        <a:effectLst/>
                      </a:endParaRPr>
                    </a:p>
                  </a:txBody>
                  <a:tcPr>
                    <a:solidFill>
                      <a:srgbClr val="FFFF00"/>
                    </a:solidFill>
                  </a:tcPr>
                </a:tc>
                <a:tc>
                  <a:txBody>
                    <a:bodyPr/>
                    <a:lstStyle/>
                    <a:p>
                      <a:pPr algn="l" fontAlgn="base"/>
                      <a:r>
                        <a:rPr lang="en-US" sz="1800" u="none" strike="noStrike" dirty="0">
                          <a:solidFill>
                            <a:schemeClr val="accent1"/>
                          </a:solidFill>
                          <a:effectLst/>
                        </a:rPr>
                        <a:t>CNN+PERCLOS</a:t>
                      </a:r>
                      <a:r>
                        <a:rPr lang="en-US" sz="1800" dirty="0">
                          <a:solidFill>
                            <a:schemeClr val="accent1"/>
                          </a:solidFill>
                          <a:effectLst/>
                        </a:rPr>
                        <a:t>​</a:t>
                      </a:r>
                      <a:endParaRPr lang="en-US" b="0" i="0" dirty="0">
                        <a:solidFill>
                          <a:schemeClr val="accent1"/>
                        </a:solidFill>
                        <a:effectLst/>
                      </a:endParaRPr>
                    </a:p>
                  </a:txBody>
                  <a:tcPr>
                    <a:solidFill>
                      <a:srgbClr val="FFFF00"/>
                    </a:solidFill>
                  </a:tcPr>
                </a:tc>
                <a:tc>
                  <a:txBody>
                    <a:bodyPr/>
                    <a:lstStyle/>
                    <a:p>
                      <a:pPr algn="l" fontAlgn="base"/>
                      <a:r>
                        <a:rPr lang="en-US" sz="1800" u="none" strike="noStrike" dirty="0">
                          <a:effectLst/>
                        </a:rPr>
                        <a:t>87.5</a:t>
                      </a:r>
                      <a:r>
                        <a:rPr lang="en-US" sz="1800" dirty="0">
                          <a:effectLst/>
                        </a:rPr>
                        <a:t>​</a:t>
                      </a:r>
                      <a:endParaRPr lang="en-US" b="0" i="0" dirty="0">
                        <a:solidFill>
                          <a:srgbClr val="000000"/>
                        </a:solidFill>
                        <a:effectLst/>
                      </a:endParaRPr>
                    </a:p>
                  </a:txBody>
                  <a:tcPr>
                    <a:solidFill>
                      <a:srgbClr val="FFFF00"/>
                    </a:solidFill>
                  </a:tcPr>
                </a:tc>
                <a:extLst>
                  <a:ext uri="{0D108BD9-81ED-4DB2-BD59-A6C34878D82A}">
                    <a16:rowId xmlns:a16="http://schemas.microsoft.com/office/drawing/2014/main" val="3924928809"/>
                  </a:ext>
                </a:extLst>
              </a:tr>
              <a:tr h="368135">
                <a:tc>
                  <a:txBody>
                    <a:bodyPr/>
                    <a:lstStyle/>
                    <a:p>
                      <a:pPr algn="l" fontAlgn="base"/>
                      <a:r>
                        <a:rPr lang="en-US" sz="1800" u="none" strike="noStrike" dirty="0">
                          <a:effectLst/>
                        </a:rPr>
                        <a:t>Li </a:t>
                      </a:r>
                      <a:r>
                        <a:rPr lang="en-US" sz="1800" dirty="0">
                          <a:effectLst/>
                        </a:rPr>
                        <a:t>​[</a:t>
                      </a:r>
                      <a:r>
                        <a:rPr lang="en-US" sz="1800" dirty="0">
                          <a:effectLst/>
                          <a:hlinkClick r:id="rId2"/>
                        </a:rPr>
                        <a:t>5</a:t>
                      </a:r>
                      <a:r>
                        <a:rPr lang="en-US" sz="1800" dirty="0">
                          <a:effectLst/>
                        </a:rPr>
                        <a:t>]</a:t>
                      </a:r>
                      <a:endParaRPr lang="en-US" b="0" i="0" dirty="0">
                        <a:solidFill>
                          <a:srgbClr val="000000"/>
                        </a:solidFill>
                        <a:effectLst/>
                      </a:endParaRPr>
                    </a:p>
                  </a:txBody>
                  <a:tcPr/>
                </a:tc>
                <a:tc>
                  <a:txBody>
                    <a:bodyPr/>
                    <a:lstStyle/>
                    <a:p>
                      <a:pPr algn="l" fontAlgn="base"/>
                      <a:r>
                        <a:rPr lang="en-US" sz="1800" dirty="0">
                          <a:effectLst/>
                        </a:rPr>
                        <a:t>2019​</a:t>
                      </a:r>
                      <a:endParaRPr lang="en-US" b="0" i="0" dirty="0">
                        <a:solidFill>
                          <a:srgbClr val="000000"/>
                        </a:solidFill>
                        <a:effectLst/>
                      </a:endParaRPr>
                    </a:p>
                  </a:txBody>
                  <a:tcPr/>
                </a:tc>
                <a:tc>
                  <a:txBody>
                    <a:bodyPr/>
                    <a:lstStyle/>
                    <a:p>
                      <a:pPr algn="l" fontAlgn="base"/>
                      <a:r>
                        <a:rPr lang="en-US" sz="1800" u="none" strike="noStrike" dirty="0">
                          <a:effectLst/>
                        </a:rPr>
                        <a:t>Multi-feature fusion</a:t>
                      </a:r>
                      <a:r>
                        <a:rPr lang="en-US" sz="1800" dirty="0">
                          <a:effectLst/>
                        </a:rPr>
                        <a:t>​</a:t>
                      </a:r>
                      <a:endParaRPr lang="en-US" b="0" i="0" dirty="0">
                        <a:solidFill>
                          <a:srgbClr val="000000"/>
                        </a:solidFill>
                        <a:effectLst/>
                      </a:endParaRPr>
                    </a:p>
                  </a:txBody>
                  <a:tcPr/>
                </a:tc>
                <a:tc>
                  <a:txBody>
                    <a:bodyPr/>
                    <a:lstStyle/>
                    <a:p>
                      <a:pPr algn="l" fontAlgn="base"/>
                      <a:r>
                        <a:rPr lang="en-US" sz="1800" u="none" strike="noStrike" dirty="0">
                          <a:effectLst/>
                        </a:rPr>
                        <a:t>86.25</a:t>
                      </a:r>
                      <a:r>
                        <a:rPr lang="en-US" sz="1800" dirty="0">
                          <a:effectLst/>
                        </a:rPr>
                        <a:t>​</a:t>
                      </a:r>
                      <a:endParaRPr lang="en-US" b="0" i="0" dirty="0">
                        <a:solidFill>
                          <a:srgbClr val="000000"/>
                        </a:solidFill>
                        <a:effectLst/>
                      </a:endParaRPr>
                    </a:p>
                  </a:txBody>
                  <a:tcPr/>
                </a:tc>
                <a:extLst>
                  <a:ext uri="{0D108BD9-81ED-4DB2-BD59-A6C34878D82A}">
                    <a16:rowId xmlns:a16="http://schemas.microsoft.com/office/drawing/2014/main" val="1758770576"/>
                  </a:ext>
                </a:extLst>
              </a:tr>
              <a:tr h="368135">
                <a:tc>
                  <a:txBody>
                    <a:bodyPr/>
                    <a:lstStyle/>
                    <a:p>
                      <a:pPr algn="l" fontAlgn="base"/>
                      <a:r>
                        <a:rPr lang="en-US" sz="1800" u="none" strike="noStrike" dirty="0">
                          <a:effectLst/>
                        </a:rPr>
                        <a:t>Jabbar </a:t>
                      </a:r>
                      <a:r>
                        <a:rPr lang="en-US" sz="1800" dirty="0">
                          <a:effectLst/>
                        </a:rPr>
                        <a:t>​[</a:t>
                      </a:r>
                      <a:r>
                        <a:rPr lang="en-US" sz="1800" dirty="0">
                          <a:effectLst/>
                          <a:hlinkClick r:id="rId2"/>
                        </a:rPr>
                        <a:t>6</a:t>
                      </a:r>
                      <a:r>
                        <a:rPr lang="en-US" sz="1800" dirty="0">
                          <a:effectLst/>
                        </a:rPr>
                        <a:t>]</a:t>
                      </a:r>
                      <a:endParaRPr lang="en-US" b="0" i="0" dirty="0">
                        <a:solidFill>
                          <a:srgbClr val="000000"/>
                        </a:solidFill>
                        <a:effectLst/>
                      </a:endParaRPr>
                    </a:p>
                  </a:txBody>
                  <a:tcPr/>
                </a:tc>
                <a:tc>
                  <a:txBody>
                    <a:bodyPr/>
                    <a:lstStyle/>
                    <a:p>
                      <a:pPr algn="l" fontAlgn="base"/>
                      <a:r>
                        <a:rPr lang="en-US" sz="1800" dirty="0">
                          <a:effectLst/>
                        </a:rPr>
                        <a:t>2020​</a:t>
                      </a:r>
                      <a:endParaRPr lang="en-US" b="0" i="0" dirty="0">
                        <a:solidFill>
                          <a:srgbClr val="000000"/>
                        </a:solidFill>
                        <a:effectLst/>
                      </a:endParaRPr>
                    </a:p>
                  </a:txBody>
                  <a:tcPr/>
                </a:tc>
                <a:tc>
                  <a:txBody>
                    <a:bodyPr/>
                    <a:lstStyle/>
                    <a:p>
                      <a:pPr algn="l" fontAlgn="base"/>
                      <a:r>
                        <a:rPr lang="en-US" sz="1800" u="none" strike="noStrike" dirty="0">
                          <a:effectLst/>
                        </a:rPr>
                        <a:t>D2CNN-FLD</a:t>
                      </a:r>
                      <a:r>
                        <a:rPr lang="en-US" sz="1800" dirty="0">
                          <a:effectLst/>
                        </a:rPr>
                        <a:t>​</a:t>
                      </a:r>
                      <a:endParaRPr lang="en-US" b="0" i="0" dirty="0">
                        <a:solidFill>
                          <a:srgbClr val="000000"/>
                        </a:solidFill>
                        <a:effectLst/>
                      </a:endParaRPr>
                    </a:p>
                  </a:txBody>
                  <a:tcPr/>
                </a:tc>
                <a:tc>
                  <a:txBody>
                    <a:bodyPr/>
                    <a:lstStyle/>
                    <a:p>
                      <a:pPr algn="l" fontAlgn="base"/>
                      <a:r>
                        <a:rPr lang="en-US" sz="1800" u="none" strike="noStrike" dirty="0">
                          <a:effectLst/>
                        </a:rPr>
                        <a:t>83.3</a:t>
                      </a:r>
                      <a:r>
                        <a:rPr lang="en-US" sz="1800" dirty="0">
                          <a:effectLst/>
                        </a:rPr>
                        <a:t>​</a:t>
                      </a:r>
                      <a:endParaRPr lang="en-US" b="0" i="0" dirty="0">
                        <a:solidFill>
                          <a:srgbClr val="000000"/>
                        </a:solidFill>
                        <a:effectLst/>
                      </a:endParaRPr>
                    </a:p>
                  </a:txBody>
                  <a:tcPr/>
                </a:tc>
                <a:extLst>
                  <a:ext uri="{0D108BD9-81ED-4DB2-BD59-A6C34878D82A}">
                    <a16:rowId xmlns:a16="http://schemas.microsoft.com/office/drawing/2014/main" val="4045087412"/>
                  </a:ext>
                </a:extLst>
              </a:tr>
              <a:tr h="368135">
                <a:tc>
                  <a:txBody>
                    <a:bodyPr/>
                    <a:lstStyle/>
                    <a:p>
                      <a:pPr algn="l" fontAlgn="base"/>
                      <a:r>
                        <a:rPr lang="en-US" sz="1800" u="none" strike="noStrike" dirty="0">
                          <a:effectLst/>
                        </a:rPr>
                        <a:t>Jabbar </a:t>
                      </a:r>
                      <a:r>
                        <a:rPr lang="en-US" sz="1800" dirty="0">
                          <a:effectLst/>
                        </a:rPr>
                        <a:t>​[</a:t>
                      </a:r>
                      <a:r>
                        <a:rPr lang="en-US" sz="1800" dirty="0">
                          <a:effectLst/>
                          <a:hlinkClick r:id="rId2"/>
                        </a:rPr>
                        <a:t>6</a:t>
                      </a:r>
                      <a:r>
                        <a:rPr lang="en-US" sz="1800" dirty="0">
                          <a:effectLst/>
                        </a:rPr>
                        <a:t>]</a:t>
                      </a:r>
                      <a:endParaRPr lang="en-US" b="0" i="0" dirty="0">
                        <a:solidFill>
                          <a:srgbClr val="000000"/>
                        </a:solidFill>
                        <a:effectLst/>
                      </a:endParaRPr>
                    </a:p>
                  </a:txBody>
                  <a:tcPr/>
                </a:tc>
                <a:tc>
                  <a:txBody>
                    <a:bodyPr/>
                    <a:lstStyle/>
                    <a:p>
                      <a:pPr algn="l" fontAlgn="base"/>
                      <a:r>
                        <a:rPr lang="en-US" sz="1800" dirty="0">
                          <a:effectLst/>
                        </a:rPr>
                        <a:t>2020​</a:t>
                      </a:r>
                      <a:endParaRPr lang="en-US" b="0" i="0" dirty="0">
                        <a:solidFill>
                          <a:srgbClr val="000000"/>
                        </a:solidFill>
                        <a:effectLst/>
                      </a:endParaRPr>
                    </a:p>
                  </a:txBody>
                  <a:tcPr/>
                </a:tc>
                <a:tc>
                  <a:txBody>
                    <a:bodyPr/>
                    <a:lstStyle/>
                    <a:p>
                      <a:pPr algn="l" fontAlgn="base"/>
                      <a:r>
                        <a:rPr lang="en-US" sz="1800" u="none" strike="noStrike" dirty="0">
                          <a:effectLst/>
                        </a:rPr>
                        <a:t>AlexNet</a:t>
                      </a:r>
                      <a:r>
                        <a:rPr lang="en-US" sz="1800" dirty="0">
                          <a:effectLst/>
                        </a:rPr>
                        <a:t>​</a:t>
                      </a:r>
                      <a:endParaRPr lang="en-US" b="0" i="0" dirty="0">
                        <a:solidFill>
                          <a:srgbClr val="000000"/>
                        </a:solidFill>
                        <a:effectLst/>
                      </a:endParaRPr>
                    </a:p>
                  </a:txBody>
                  <a:tcPr/>
                </a:tc>
                <a:tc>
                  <a:txBody>
                    <a:bodyPr/>
                    <a:lstStyle/>
                    <a:p>
                      <a:pPr algn="l" fontAlgn="base"/>
                      <a:r>
                        <a:rPr lang="en-US" sz="1800" u="none" strike="noStrike" dirty="0">
                          <a:effectLst/>
                        </a:rPr>
                        <a:t>82.8</a:t>
                      </a:r>
                      <a:r>
                        <a:rPr lang="en-US" sz="1800" dirty="0">
                          <a:effectLst/>
                        </a:rPr>
                        <a:t>​</a:t>
                      </a:r>
                      <a:endParaRPr lang="en-US" b="0" i="0" dirty="0">
                        <a:solidFill>
                          <a:srgbClr val="000000"/>
                        </a:solidFill>
                        <a:effectLst/>
                      </a:endParaRPr>
                    </a:p>
                  </a:txBody>
                  <a:tcPr/>
                </a:tc>
                <a:extLst>
                  <a:ext uri="{0D108BD9-81ED-4DB2-BD59-A6C34878D82A}">
                    <a16:rowId xmlns:a16="http://schemas.microsoft.com/office/drawing/2014/main" val="4244490710"/>
                  </a:ext>
                </a:extLst>
              </a:tr>
              <a:tr h="368135">
                <a:tc>
                  <a:txBody>
                    <a:bodyPr/>
                    <a:lstStyle/>
                    <a:p>
                      <a:pPr algn="l" fontAlgn="base"/>
                      <a:r>
                        <a:rPr lang="en-US" sz="1800" u="none" strike="noStrike" dirty="0">
                          <a:effectLst/>
                        </a:rPr>
                        <a:t>Jabbar </a:t>
                      </a:r>
                      <a:r>
                        <a:rPr lang="en-US" sz="1800" dirty="0">
                          <a:effectLst/>
                        </a:rPr>
                        <a:t>​[</a:t>
                      </a:r>
                      <a:r>
                        <a:rPr lang="en-US" sz="1800" dirty="0">
                          <a:effectLst/>
                          <a:hlinkClick r:id="rId2"/>
                        </a:rPr>
                        <a:t>6</a:t>
                      </a:r>
                      <a:r>
                        <a:rPr lang="en-US" sz="1800" dirty="0">
                          <a:effectLst/>
                        </a:rPr>
                        <a:t>]</a:t>
                      </a:r>
                      <a:endParaRPr lang="en-US" b="0" i="0" dirty="0">
                        <a:solidFill>
                          <a:srgbClr val="000000"/>
                        </a:solidFill>
                        <a:effectLst/>
                      </a:endParaRPr>
                    </a:p>
                  </a:txBody>
                  <a:tcPr/>
                </a:tc>
                <a:tc>
                  <a:txBody>
                    <a:bodyPr/>
                    <a:lstStyle/>
                    <a:p>
                      <a:pPr algn="l" fontAlgn="base"/>
                      <a:r>
                        <a:rPr lang="en-US" sz="1800" dirty="0">
                          <a:effectLst/>
                        </a:rPr>
                        <a:t>2020​</a:t>
                      </a:r>
                      <a:endParaRPr lang="en-US" b="0" i="0" dirty="0">
                        <a:solidFill>
                          <a:srgbClr val="000000"/>
                        </a:solidFill>
                        <a:effectLst/>
                      </a:endParaRPr>
                    </a:p>
                  </a:txBody>
                  <a:tcPr/>
                </a:tc>
                <a:tc>
                  <a:txBody>
                    <a:bodyPr/>
                    <a:lstStyle/>
                    <a:p>
                      <a:pPr algn="l" fontAlgn="base"/>
                      <a:r>
                        <a:rPr lang="en-US" sz="1800" u="none" strike="noStrike" dirty="0">
                          <a:effectLst/>
                        </a:rPr>
                        <a:t>Faster RCNN</a:t>
                      </a:r>
                      <a:r>
                        <a:rPr lang="en-US" sz="1800" dirty="0">
                          <a:effectLst/>
                        </a:rPr>
                        <a:t>​</a:t>
                      </a:r>
                      <a:endParaRPr lang="en-US" b="0" i="0" dirty="0">
                        <a:solidFill>
                          <a:srgbClr val="000000"/>
                        </a:solidFill>
                        <a:effectLst/>
                      </a:endParaRPr>
                    </a:p>
                  </a:txBody>
                  <a:tcPr/>
                </a:tc>
                <a:tc>
                  <a:txBody>
                    <a:bodyPr/>
                    <a:lstStyle/>
                    <a:p>
                      <a:pPr algn="l" fontAlgn="base"/>
                      <a:r>
                        <a:rPr lang="en-US" sz="1800" u="none" strike="noStrike" dirty="0">
                          <a:effectLst/>
                        </a:rPr>
                        <a:t>90.5</a:t>
                      </a:r>
                      <a:r>
                        <a:rPr lang="en-US" sz="1800" dirty="0">
                          <a:effectLst/>
                        </a:rPr>
                        <a:t>​</a:t>
                      </a:r>
                      <a:endParaRPr lang="en-US" b="0" i="0" dirty="0">
                        <a:solidFill>
                          <a:srgbClr val="000000"/>
                        </a:solidFill>
                        <a:effectLst/>
                      </a:endParaRPr>
                    </a:p>
                  </a:txBody>
                  <a:tcPr/>
                </a:tc>
                <a:extLst>
                  <a:ext uri="{0D108BD9-81ED-4DB2-BD59-A6C34878D82A}">
                    <a16:rowId xmlns:a16="http://schemas.microsoft.com/office/drawing/2014/main" val="467073394"/>
                  </a:ext>
                </a:extLst>
              </a:tr>
              <a:tr h="184067">
                <a:tc>
                  <a:txBody>
                    <a:bodyPr/>
                    <a:lstStyle/>
                    <a:p>
                      <a:pPr algn="l" fontAlgn="base"/>
                      <a:r>
                        <a:rPr lang="en-US" sz="1800" dirty="0">
                          <a:effectLst/>
                        </a:rPr>
                        <a:t>Zhao​[</a:t>
                      </a:r>
                      <a:r>
                        <a:rPr lang="en-US" sz="1800" dirty="0">
                          <a:effectLst/>
                          <a:hlinkClick r:id="rId2"/>
                        </a:rPr>
                        <a:t>7</a:t>
                      </a:r>
                      <a:r>
                        <a:rPr lang="en-US" sz="1800" dirty="0">
                          <a:effectLst/>
                        </a:rPr>
                        <a:t>]</a:t>
                      </a:r>
                      <a:endParaRPr lang="en-US" b="0" i="0" dirty="0">
                        <a:solidFill>
                          <a:srgbClr val="000000"/>
                        </a:solidFill>
                        <a:effectLst/>
                      </a:endParaRPr>
                    </a:p>
                  </a:txBody>
                  <a:tcPr>
                    <a:solidFill>
                      <a:srgbClr val="FFFF00"/>
                    </a:solidFill>
                  </a:tcPr>
                </a:tc>
                <a:tc>
                  <a:txBody>
                    <a:bodyPr/>
                    <a:lstStyle/>
                    <a:p>
                      <a:pPr algn="l" fontAlgn="base"/>
                      <a:r>
                        <a:rPr lang="en-US" sz="1800" dirty="0">
                          <a:effectLst/>
                        </a:rPr>
                        <a:t>2021​</a:t>
                      </a:r>
                      <a:endParaRPr lang="en-US" b="0" i="0" dirty="0">
                        <a:solidFill>
                          <a:srgbClr val="000000"/>
                        </a:solidFill>
                        <a:effectLst/>
                      </a:endParaRPr>
                    </a:p>
                  </a:txBody>
                  <a:tcPr>
                    <a:solidFill>
                      <a:srgbClr val="FFFF00"/>
                    </a:solidFill>
                  </a:tcPr>
                </a:tc>
                <a:tc>
                  <a:txBody>
                    <a:bodyPr/>
                    <a:lstStyle/>
                    <a:p>
                      <a:pPr algn="l" fontAlgn="base"/>
                      <a:r>
                        <a:rPr lang="en-US" sz="1800" u="none" strike="noStrike" dirty="0">
                          <a:effectLst/>
                        </a:rPr>
                        <a:t>SSD+VGG16</a:t>
                      </a:r>
                      <a:r>
                        <a:rPr lang="en-US" sz="1800" dirty="0">
                          <a:effectLst/>
                        </a:rPr>
                        <a:t>​</a:t>
                      </a:r>
                      <a:endParaRPr lang="en-US" b="0" i="0" dirty="0">
                        <a:solidFill>
                          <a:srgbClr val="000000"/>
                        </a:solidFill>
                        <a:effectLst/>
                      </a:endParaRPr>
                    </a:p>
                  </a:txBody>
                  <a:tcPr>
                    <a:solidFill>
                      <a:srgbClr val="FFFF00"/>
                    </a:solidFill>
                  </a:tcPr>
                </a:tc>
                <a:tc>
                  <a:txBody>
                    <a:bodyPr/>
                    <a:lstStyle/>
                    <a:p>
                      <a:pPr algn="l" fontAlgn="base"/>
                      <a:r>
                        <a:rPr lang="en-US" sz="1800" u="none" strike="noStrike" dirty="0">
                          <a:solidFill>
                            <a:schemeClr val="accent1"/>
                          </a:solidFill>
                          <a:effectLst/>
                        </a:rPr>
                        <a:t>91.88</a:t>
                      </a:r>
                      <a:r>
                        <a:rPr lang="en-US" sz="1800" dirty="0">
                          <a:solidFill>
                            <a:schemeClr val="accent1"/>
                          </a:solidFill>
                          <a:effectLst/>
                        </a:rPr>
                        <a:t>​</a:t>
                      </a:r>
                      <a:endParaRPr lang="en-US" b="0" i="0" dirty="0">
                        <a:solidFill>
                          <a:schemeClr val="accent1"/>
                        </a:solidFill>
                        <a:effectLst/>
                      </a:endParaRPr>
                    </a:p>
                  </a:txBody>
                  <a:tcPr>
                    <a:solidFill>
                      <a:srgbClr val="FFFF00"/>
                    </a:solidFill>
                  </a:tcPr>
                </a:tc>
                <a:extLst>
                  <a:ext uri="{0D108BD9-81ED-4DB2-BD59-A6C34878D82A}">
                    <a16:rowId xmlns:a16="http://schemas.microsoft.com/office/drawing/2014/main" val="1709951623"/>
                  </a:ext>
                </a:extLst>
              </a:tr>
            </a:tbl>
          </a:graphicData>
        </a:graphic>
      </p:graphicFrame>
      <p:sp>
        <p:nvSpPr>
          <p:cNvPr id="9" name="TextBox 8">
            <a:extLst>
              <a:ext uri="{FF2B5EF4-FFF2-40B4-BE49-F238E27FC236}">
                <a16:creationId xmlns:a16="http://schemas.microsoft.com/office/drawing/2014/main" id="{666F2702-ACAC-6C55-CB80-584BBC3869E6}"/>
              </a:ext>
            </a:extLst>
          </p:cNvPr>
          <p:cNvSpPr txBox="1"/>
          <p:nvPr/>
        </p:nvSpPr>
        <p:spPr>
          <a:xfrm>
            <a:off x="4041569" y="5575463"/>
            <a:ext cx="43958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Testing Data Set - NTHU-DDD data set</a:t>
            </a:r>
            <a:endParaRPr lang="en-US" dirty="0"/>
          </a:p>
        </p:txBody>
      </p:sp>
      <p:sp>
        <p:nvSpPr>
          <p:cNvPr id="11" name="Slide Number Placeholder 10">
            <a:extLst>
              <a:ext uri="{FF2B5EF4-FFF2-40B4-BE49-F238E27FC236}">
                <a16:creationId xmlns:a16="http://schemas.microsoft.com/office/drawing/2014/main" id="{E3FFD628-799D-4AE6-8180-9CB0250D1B5F}"/>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2513162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D5FA-3DA3-E74B-9EAF-F1F42FF18401}"/>
              </a:ext>
            </a:extLst>
          </p:cNvPr>
          <p:cNvSpPr>
            <a:spLocks noGrp="1"/>
          </p:cNvSpPr>
          <p:nvPr>
            <p:ph type="title"/>
          </p:nvPr>
        </p:nvSpPr>
        <p:spPr>
          <a:xfrm>
            <a:off x="1859" y="2711"/>
            <a:ext cx="12188282" cy="517099"/>
          </a:xfrm>
          <a:solidFill>
            <a:schemeClr val="tx2"/>
          </a:solidFill>
        </p:spPr>
        <p:txBody>
          <a:bodyPr>
            <a:noAutofit/>
          </a:bodyPr>
          <a:lstStyle/>
          <a:p>
            <a:r>
              <a:rPr lang="en-US" sz="3200" b="1">
                <a:solidFill>
                  <a:schemeClr val="bg1"/>
                </a:solidFill>
                <a:cs typeface="Calibri Light" panose="020F0302020204030204"/>
              </a:rPr>
              <a:t>Demo</a:t>
            </a:r>
            <a:endParaRPr lang="en-US"/>
          </a:p>
        </p:txBody>
      </p:sp>
      <p:pic>
        <p:nvPicPr>
          <p:cNvPr id="8" name="Picture 8" descr="Diagram&#10;&#10;Description automatically generated">
            <a:extLst>
              <a:ext uri="{FF2B5EF4-FFF2-40B4-BE49-F238E27FC236}">
                <a16:creationId xmlns:a16="http://schemas.microsoft.com/office/drawing/2014/main" id="{7D5FAD59-E472-53D0-BE18-814A62B42353}"/>
              </a:ext>
            </a:extLst>
          </p:cNvPr>
          <p:cNvPicPr>
            <a:picLocks noGrp="1" noChangeAspect="1"/>
          </p:cNvPicPr>
          <p:nvPr>
            <p:ph idx="1"/>
          </p:nvPr>
        </p:nvPicPr>
        <p:blipFill>
          <a:blip r:embed="rId2"/>
          <a:stretch>
            <a:fillRect/>
          </a:stretch>
        </p:blipFill>
        <p:spPr>
          <a:xfrm>
            <a:off x="8581676" y="2542226"/>
            <a:ext cx="1710087" cy="3122575"/>
          </a:xfrm>
        </p:spPr>
      </p:pic>
      <p:sp>
        <p:nvSpPr>
          <p:cNvPr id="4" name="TextBox 3">
            <a:extLst>
              <a:ext uri="{FF2B5EF4-FFF2-40B4-BE49-F238E27FC236}">
                <a16:creationId xmlns:a16="http://schemas.microsoft.com/office/drawing/2014/main" id="{7271FD11-32D3-FB15-3F1F-DB212A10212B}"/>
              </a:ext>
            </a:extLst>
          </p:cNvPr>
          <p:cNvSpPr txBox="1"/>
          <p:nvPr/>
        </p:nvSpPr>
        <p:spPr>
          <a:xfrm>
            <a:off x="7502912" y="747132"/>
            <a:ext cx="427919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For this prototype was used Python programming language with the help of </a:t>
            </a:r>
            <a:r>
              <a:rPr lang="en-US" err="1">
                <a:cs typeface="Calibri"/>
              </a:rPr>
              <a:t>Dlib</a:t>
            </a:r>
            <a:r>
              <a:rPr lang="en-US">
                <a:cs typeface="Calibri"/>
              </a:rPr>
              <a:t> and OpenCV libraries, which are free-to-use opensource libraries for  machine learning and computer vision.</a:t>
            </a:r>
          </a:p>
        </p:txBody>
      </p:sp>
      <p:sp>
        <p:nvSpPr>
          <p:cNvPr id="6" name="TextBox 5">
            <a:extLst>
              <a:ext uri="{FF2B5EF4-FFF2-40B4-BE49-F238E27FC236}">
                <a16:creationId xmlns:a16="http://schemas.microsoft.com/office/drawing/2014/main" id="{10FE39F9-3ECD-09CC-B69F-D08A82760E58}"/>
              </a:ext>
            </a:extLst>
          </p:cNvPr>
          <p:cNvSpPr txBox="1"/>
          <p:nvPr/>
        </p:nvSpPr>
        <p:spPr>
          <a:xfrm>
            <a:off x="5040351" y="324686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sp>
        <p:nvSpPr>
          <p:cNvPr id="10" name="TextBox 9">
            <a:extLst>
              <a:ext uri="{FF2B5EF4-FFF2-40B4-BE49-F238E27FC236}">
                <a16:creationId xmlns:a16="http://schemas.microsoft.com/office/drawing/2014/main" id="{386F4071-10F5-BF94-3BD9-2F4409895D10}"/>
              </a:ext>
            </a:extLst>
          </p:cNvPr>
          <p:cNvSpPr txBox="1"/>
          <p:nvPr/>
        </p:nvSpPr>
        <p:spPr>
          <a:xfrm>
            <a:off x="7789798" y="6164925"/>
            <a:ext cx="3637935" cy="307777"/>
          </a:xfrm>
          <a:prstGeom prst="rect">
            <a:avLst/>
          </a:prstGeom>
          <a:noFill/>
        </p:spPr>
        <p:txBody>
          <a:bodyPr wrap="square" lIns="91440" tIns="45720" rIns="91440" bIns="45720" rtlCol="0" anchor="t">
            <a:spAutoFit/>
          </a:bodyPr>
          <a:lstStyle/>
          <a:p>
            <a:pPr algn="ctr"/>
            <a:r>
              <a:rPr lang="en-US" sz="1400" dirty="0"/>
              <a:t>Fig. 1. Eye blink detection process</a:t>
            </a:r>
            <a:endParaRPr lang="ru-UA" sz="1400" dirty="0"/>
          </a:p>
        </p:txBody>
      </p:sp>
      <p:pic>
        <p:nvPicPr>
          <p:cNvPr id="3" name="Picture 4">
            <a:extLst>
              <a:ext uri="{FF2B5EF4-FFF2-40B4-BE49-F238E27FC236}">
                <a16:creationId xmlns:a16="http://schemas.microsoft.com/office/drawing/2014/main" id="{0F68BC8C-3C78-3F5A-51C1-B5F5BE5E9988}"/>
              </a:ext>
            </a:extLst>
          </p:cNvPr>
          <p:cNvPicPr>
            <a:picLocks noChangeAspect="1"/>
          </p:cNvPicPr>
          <p:nvPr/>
        </p:nvPicPr>
        <p:blipFill>
          <a:blip r:embed="rId3"/>
          <a:stretch>
            <a:fillRect/>
          </a:stretch>
        </p:blipFill>
        <p:spPr>
          <a:xfrm>
            <a:off x="1165302" y="2048807"/>
            <a:ext cx="5242930" cy="4182166"/>
          </a:xfrm>
          <a:prstGeom prst="rect">
            <a:avLst/>
          </a:prstGeom>
        </p:spPr>
      </p:pic>
      <p:sp>
        <p:nvSpPr>
          <p:cNvPr id="5" name="TextBox 4">
            <a:extLst>
              <a:ext uri="{FF2B5EF4-FFF2-40B4-BE49-F238E27FC236}">
                <a16:creationId xmlns:a16="http://schemas.microsoft.com/office/drawing/2014/main" id="{5E523842-AC55-FDEC-E79D-2AFBC39C5AEB}"/>
              </a:ext>
            </a:extLst>
          </p:cNvPr>
          <p:cNvSpPr txBox="1"/>
          <p:nvPr/>
        </p:nvSpPr>
        <p:spPr>
          <a:xfrm>
            <a:off x="2661424" y="92369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6"/>
                </a:solidFill>
                <a:ea typeface="Calibri"/>
                <a:cs typeface="Calibri"/>
              </a:rPr>
              <a:t>Green</a:t>
            </a:r>
            <a:r>
              <a:rPr lang="en-US" dirty="0">
                <a:ea typeface="Calibri"/>
                <a:cs typeface="Calibri"/>
              </a:rPr>
              <a:t> – normal EAR</a:t>
            </a:r>
          </a:p>
          <a:p>
            <a:r>
              <a:rPr lang="en-US" dirty="0">
                <a:solidFill>
                  <a:srgbClr val="FF0000"/>
                </a:solidFill>
                <a:ea typeface="Calibri"/>
                <a:cs typeface="Calibri"/>
              </a:rPr>
              <a:t>Red </a:t>
            </a:r>
            <a:r>
              <a:rPr lang="en-US" dirty="0">
                <a:ea typeface="Calibri"/>
                <a:cs typeface="Calibri"/>
              </a:rPr>
              <a:t>– low EAR</a:t>
            </a:r>
          </a:p>
          <a:p>
            <a:endParaRPr lang="en-US" dirty="0">
              <a:ea typeface="Calibri"/>
              <a:cs typeface="Calibri"/>
            </a:endParaRPr>
          </a:p>
        </p:txBody>
      </p:sp>
      <p:sp>
        <p:nvSpPr>
          <p:cNvPr id="7" name="Slide Number Placeholder 6">
            <a:extLst>
              <a:ext uri="{FF2B5EF4-FFF2-40B4-BE49-F238E27FC236}">
                <a16:creationId xmlns:a16="http://schemas.microsoft.com/office/drawing/2014/main" id="{1BB90A34-14AC-0E86-3E23-72CAED9EB126}"/>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3101664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Slides>
  <Notes>4</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Analysis of fatigue detection algorithms and user focus, using computer vision tools </vt:lpstr>
      <vt:lpstr> What is fatigue? </vt:lpstr>
      <vt:lpstr>PowerPoint Presentation</vt:lpstr>
      <vt:lpstr>PowerPoint Presentation</vt:lpstr>
      <vt:lpstr>Automatic Driver Drowsiness Detection Using Haar Algorithm and Support Vector Machine Techniques </vt:lpstr>
      <vt:lpstr>PowerPoint Presentation</vt:lpstr>
      <vt:lpstr>PowerPoint Presentation</vt:lpstr>
      <vt:lpstr>State-of-art methods</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revision>492</cp:revision>
  <dcterms:created xsi:type="dcterms:W3CDTF">2022-05-23T23:19:22Z</dcterms:created>
  <dcterms:modified xsi:type="dcterms:W3CDTF">2022-06-01T13:50:30Z</dcterms:modified>
</cp:coreProperties>
</file>